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5"/>
  </p:notesMasterIdLst>
  <p:handoutMasterIdLst>
    <p:handoutMasterId r:id="rId36"/>
  </p:handoutMasterIdLst>
  <p:sldIdLst>
    <p:sldId id="256" r:id="rId2"/>
    <p:sldId id="279" r:id="rId3"/>
    <p:sldId id="290" r:id="rId4"/>
    <p:sldId id="291" r:id="rId5"/>
    <p:sldId id="292" r:id="rId6"/>
    <p:sldId id="293" r:id="rId7"/>
    <p:sldId id="294" r:id="rId8"/>
    <p:sldId id="303" r:id="rId9"/>
    <p:sldId id="304" r:id="rId10"/>
    <p:sldId id="267" r:id="rId11"/>
    <p:sldId id="281" r:id="rId12"/>
    <p:sldId id="295" r:id="rId13"/>
    <p:sldId id="284" r:id="rId14"/>
    <p:sldId id="283" r:id="rId15"/>
    <p:sldId id="288" r:id="rId16"/>
    <p:sldId id="305" r:id="rId17"/>
    <p:sldId id="301" r:id="rId18"/>
    <p:sldId id="302" r:id="rId19"/>
    <p:sldId id="289" r:id="rId20"/>
    <p:sldId id="307" r:id="rId21"/>
    <p:sldId id="310" r:id="rId22"/>
    <p:sldId id="308" r:id="rId23"/>
    <p:sldId id="309" r:id="rId24"/>
    <p:sldId id="311" r:id="rId25"/>
    <p:sldId id="306" r:id="rId26"/>
    <p:sldId id="296" r:id="rId27"/>
    <p:sldId id="312" r:id="rId28"/>
    <p:sldId id="313" r:id="rId29"/>
    <p:sldId id="297" r:id="rId30"/>
    <p:sldId id="299" r:id="rId31"/>
    <p:sldId id="298" r:id="rId32"/>
    <p:sldId id="300" r:id="rId33"/>
    <p:sldId id="266" r:id="rId34"/>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8" autoAdjust="0"/>
    <p:restoredTop sz="94584" autoAdjust="0"/>
  </p:normalViewPr>
  <p:slideViewPr>
    <p:cSldViewPr>
      <p:cViewPr>
        <p:scale>
          <a:sx n="77" d="100"/>
          <a:sy n="77" d="100"/>
        </p:scale>
        <p:origin x="-1764"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285FA9EE-751F-4BEC-8226-B3CB84A8257E}" type="datetimeFigureOut">
              <a:rPr lang="en-US" smtClean="0"/>
              <a:pPr/>
              <a:t>02-08-2016</a:t>
            </a:fld>
            <a:endParaRPr lang="en-US"/>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DF8D9FB0-273C-4D87-9B70-79543D46EA38}" type="slidenum">
              <a:rPr lang="en-US" smtClean="0"/>
              <a:pPr/>
              <a:t>‹#›</a:t>
            </a:fld>
            <a:endParaRPr lang="en-US"/>
          </a:p>
        </p:txBody>
      </p:sp>
    </p:spTree>
    <p:extLst>
      <p:ext uri="{BB962C8B-B14F-4D97-AF65-F5344CB8AC3E}">
        <p14:creationId xmlns="" xmlns:p14="http://schemas.microsoft.com/office/powerpoint/2010/main" val="1476604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829761" y="0"/>
            <a:ext cx="2929837" cy="497126"/>
          </a:xfrm>
          <a:prstGeom prst="rect">
            <a:avLst/>
          </a:prstGeom>
        </p:spPr>
        <p:txBody>
          <a:bodyPr vert="horz" lIns="96661" tIns="48331" rIns="96661" bIns="48331" rtlCol="0"/>
          <a:lstStyle>
            <a:lvl1pPr algn="r">
              <a:defRPr sz="1300"/>
            </a:lvl1pPr>
          </a:lstStyle>
          <a:p>
            <a:fld id="{3B615FD7-8CA1-4E08-8BB1-6C50FF9DDB30}" type="datetimeFigureOut">
              <a:rPr lang="en-US" smtClean="0"/>
              <a:pPr/>
              <a:t>02-08-2016</a:t>
            </a:fld>
            <a:endParaRPr lang="en-US"/>
          </a:p>
        </p:txBody>
      </p:sp>
      <p:sp>
        <p:nvSpPr>
          <p:cNvPr id="4" name="Slide Image Placeholder 3"/>
          <p:cNvSpPr>
            <a:spLocks noGrp="1" noRot="1" noChangeAspect="1"/>
          </p:cNvSpPr>
          <p:nvPr>
            <p:ph type="sldImg" idx="2"/>
          </p:nvPr>
        </p:nvSpPr>
        <p:spPr>
          <a:xfrm>
            <a:off x="895350" y="746125"/>
            <a:ext cx="4970463" cy="372903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29837" cy="4971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6661" tIns="48331" rIns="96661" bIns="48331" rtlCol="0" anchor="b"/>
          <a:lstStyle>
            <a:lvl1pPr algn="r">
              <a:defRPr sz="1300"/>
            </a:lvl1pPr>
          </a:lstStyle>
          <a:p>
            <a:fld id="{ABBC47E5-5AC2-4F0C-87F5-8139A225F554}" type="slidenum">
              <a:rPr lang="en-US" smtClean="0"/>
              <a:pPr/>
              <a:t>‹#›</a:t>
            </a:fld>
            <a:endParaRPr lang="en-US"/>
          </a:p>
        </p:txBody>
      </p:sp>
    </p:spTree>
    <p:extLst>
      <p:ext uri="{BB962C8B-B14F-4D97-AF65-F5344CB8AC3E}">
        <p14:creationId xmlns="" xmlns:p14="http://schemas.microsoft.com/office/powerpoint/2010/main" val="189647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C47E5-5AC2-4F0C-87F5-8139A225F554}" type="slidenum">
              <a:rPr lang="en-US" smtClean="0"/>
              <a:pPr/>
              <a:t>2</a:t>
            </a:fld>
            <a:endParaRPr lang="en-US"/>
          </a:p>
        </p:txBody>
      </p:sp>
    </p:spTree>
    <p:extLst>
      <p:ext uri="{BB962C8B-B14F-4D97-AF65-F5344CB8AC3E}">
        <p14:creationId xmlns="" xmlns:p14="http://schemas.microsoft.com/office/powerpoint/2010/main" val="152199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BC47E5-5AC2-4F0C-87F5-8139A225F554}" type="slidenum">
              <a:rPr lang="en-US" smtClean="0"/>
              <a:pPr/>
              <a:t>3</a:t>
            </a:fld>
            <a:endParaRPr lang="en-US"/>
          </a:p>
        </p:txBody>
      </p:sp>
    </p:spTree>
    <p:extLst>
      <p:ext uri="{BB962C8B-B14F-4D97-AF65-F5344CB8AC3E}">
        <p14:creationId xmlns="" xmlns:p14="http://schemas.microsoft.com/office/powerpoint/2010/main" val="1521996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BC47E5-5AC2-4F0C-87F5-8139A225F554}" type="slidenum">
              <a:rPr lang="en-US" smtClean="0"/>
              <a:pPr/>
              <a:t>29</a:t>
            </a:fld>
            <a:endParaRPr lang="en-US"/>
          </a:p>
        </p:txBody>
      </p:sp>
    </p:spTree>
    <p:extLst>
      <p:ext uri="{BB962C8B-B14F-4D97-AF65-F5344CB8AC3E}">
        <p14:creationId xmlns="" xmlns:p14="http://schemas.microsoft.com/office/powerpoint/2010/main" val="50770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CB695B-4F81-4BB4-83A9-F0693CDE829E}" type="datetime1">
              <a:rPr lang="en-US" smtClean="0"/>
              <a:pPr/>
              <a:t>02-08-2016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35E4FD-E441-4966-8A4A-9D6DE2DE1E8B}" type="datetime1">
              <a:rPr lang="en-US" smtClean="0"/>
              <a:pPr/>
              <a:t>02-08-2016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9909F-917C-49AE-8817-A41EBD294335}" type="datetime1">
              <a:rPr lang="en-US" smtClean="0"/>
              <a:pPr/>
              <a:t>02-08-2016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9B73D-45CE-4A6B-8DA7-932B5DCEB969}" type="datetime1">
              <a:rPr lang="en-US" smtClean="0"/>
              <a:pPr/>
              <a:t>02-08-2016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C354C6-CEA6-406E-8969-D1FAC0CB2154}" type="datetime1">
              <a:rPr lang="en-US" smtClean="0"/>
              <a:pPr/>
              <a:t>02-08-2016</a:t>
            </a:fld>
            <a:endParaRPr lang="en-US"/>
          </a:p>
        </p:txBody>
      </p:sp>
      <p:sp>
        <p:nvSpPr>
          <p:cNvPr id="5" name="Footer Placeholder 4"/>
          <p:cNvSpPr>
            <a:spLocks noGrp="1"/>
          </p:cNvSpPr>
          <p:nvPr>
            <p:ph type="ftr" sz="quarter" idx="11"/>
          </p:nvPr>
        </p:nvSpPr>
        <p:spPr/>
        <p:txBody>
          <a:bodyPr/>
          <a:lstStyle/>
          <a:p>
            <a:r>
              <a:rPr lang="en-US" smtClean="0"/>
              <a:t>Kampa Bhai Vocational Training Institute Ltd.</a:t>
            </a:r>
            <a:endParaRPr lang="en-US"/>
          </a:p>
        </p:txBody>
      </p:sp>
      <p:sp>
        <p:nvSpPr>
          <p:cNvPr id="6" name="Slide Number Placeholder 5"/>
          <p:cNvSpPr>
            <a:spLocks noGrp="1"/>
          </p:cNvSpPr>
          <p:nvPr>
            <p:ph type="sldNum" sz="quarter" idx="12"/>
          </p:nvPr>
        </p:nvSpPr>
        <p:spPr/>
        <p:txBody>
          <a:bodyPr/>
          <a:lstStyle/>
          <a:p>
            <a:fld id="{9E678BF8-3837-4967-BEB7-C2973748B32C}"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61AED9-772C-43C0-8879-C491699A12DB}" type="datetime1">
              <a:rPr lang="en-US" smtClean="0"/>
              <a:pPr/>
              <a:t>02-08-2016</a:t>
            </a:fld>
            <a:endParaRPr lang="en-US"/>
          </a:p>
        </p:txBody>
      </p:sp>
      <p:sp>
        <p:nvSpPr>
          <p:cNvPr id="6" name="Footer Placeholder 5"/>
          <p:cNvSpPr>
            <a:spLocks noGrp="1"/>
          </p:cNvSpPr>
          <p:nvPr>
            <p:ph type="ftr" sz="quarter" idx="11"/>
          </p:nvPr>
        </p:nvSpPr>
        <p:spPr/>
        <p:txBody>
          <a:bodyPr/>
          <a:lstStyle/>
          <a:p>
            <a:r>
              <a:rPr lang="en-US" smtClean="0"/>
              <a:t>Kampa Bhai Vocational Training Institute Ltd.</a:t>
            </a:r>
            <a:endParaRPr lang="en-US"/>
          </a:p>
        </p:txBody>
      </p:sp>
      <p:sp>
        <p:nvSpPr>
          <p:cNvPr id="7" name="Slide Number Placeholder 6"/>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6F2905-0AA1-4CC7-92B0-BD44A00FEEF0}" type="datetime1">
              <a:rPr lang="en-US" smtClean="0"/>
              <a:pPr/>
              <a:t>02-08-2016</a:t>
            </a:fld>
            <a:endParaRPr lang="en-US"/>
          </a:p>
        </p:txBody>
      </p:sp>
      <p:sp>
        <p:nvSpPr>
          <p:cNvPr id="8" name="Footer Placeholder 7"/>
          <p:cNvSpPr>
            <a:spLocks noGrp="1"/>
          </p:cNvSpPr>
          <p:nvPr>
            <p:ph type="ftr" sz="quarter" idx="11"/>
          </p:nvPr>
        </p:nvSpPr>
        <p:spPr/>
        <p:txBody>
          <a:bodyPr/>
          <a:lstStyle/>
          <a:p>
            <a:r>
              <a:rPr lang="en-US" smtClean="0"/>
              <a:t>Kampa Bhai Vocational Training Institute Ltd.</a:t>
            </a:r>
            <a:endParaRPr lang="en-US"/>
          </a:p>
        </p:txBody>
      </p:sp>
      <p:sp>
        <p:nvSpPr>
          <p:cNvPr id="9" name="Slide Number Placeholder 8"/>
          <p:cNvSpPr>
            <a:spLocks noGrp="1"/>
          </p:cNvSpPr>
          <p:nvPr>
            <p:ph type="sldNum" sz="quarter" idx="12"/>
          </p:nvPr>
        </p:nvSpPr>
        <p:spPr/>
        <p:txBody>
          <a:bodyPr/>
          <a:lstStyle/>
          <a:p>
            <a:fld id="{9E678BF8-3837-4967-BEB7-C2973748B32C}"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223505-B98A-4D3A-A481-A1B787B27665}" type="datetime1">
              <a:rPr lang="en-US" smtClean="0"/>
              <a:pPr/>
              <a:t>02-08-2016</a:t>
            </a:fld>
            <a:endParaRPr lang="en-US"/>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a:p>
        </p:txBody>
      </p:sp>
      <p:sp>
        <p:nvSpPr>
          <p:cNvPr id="5" name="Slide Number Placeholder 4"/>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071E9E-1F9E-4159-B301-13398D953E4A}" type="datetime1">
              <a:rPr lang="en-US" smtClean="0"/>
              <a:pPr/>
              <a:t>02-08-2016</a:t>
            </a:fld>
            <a:endParaRPr lang="en-US"/>
          </a:p>
        </p:txBody>
      </p:sp>
      <p:sp>
        <p:nvSpPr>
          <p:cNvPr id="3" name="Footer Placeholder 2"/>
          <p:cNvSpPr>
            <a:spLocks noGrp="1"/>
          </p:cNvSpPr>
          <p:nvPr>
            <p:ph type="ftr" sz="quarter" idx="11"/>
          </p:nvPr>
        </p:nvSpPr>
        <p:spPr/>
        <p:txBody>
          <a:bodyPr/>
          <a:lstStyle/>
          <a:p>
            <a:r>
              <a:rPr lang="en-US" smtClean="0"/>
              <a:t>Kampa Bhai Vocational Training Institute Ltd.</a:t>
            </a:r>
            <a:endParaRPr lang="en-US"/>
          </a:p>
        </p:txBody>
      </p:sp>
      <p:sp>
        <p:nvSpPr>
          <p:cNvPr id="4" name="Slide Number Placeholder 3"/>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C8BA7-07F0-492B-96E3-2B5CB8C3546B}" type="datetime1">
              <a:rPr lang="en-US" smtClean="0"/>
              <a:pPr/>
              <a:t>02-08-2016</a:t>
            </a:fld>
            <a:endParaRPr lang="en-US"/>
          </a:p>
        </p:txBody>
      </p:sp>
      <p:sp>
        <p:nvSpPr>
          <p:cNvPr id="6" name="Footer Placeholder 5"/>
          <p:cNvSpPr>
            <a:spLocks noGrp="1"/>
          </p:cNvSpPr>
          <p:nvPr>
            <p:ph type="ftr" sz="quarter" idx="11"/>
          </p:nvPr>
        </p:nvSpPr>
        <p:spPr/>
        <p:txBody>
          <a:bodyPr/>
          <a:lstStyle/>
          <a:p>
            <a:r>
              <a:rPr lang="en-US" smtClean="0"/>
              <a:t>Kampa Bhai Vocational Training Institute Ltd.</a:t>
            </a:r>
            <a:endParaRPr lang="en-US"/>
          </a:p>
        </p:txBody>
      </p:sp>
      <p:sp>
        <p:nvSpPr>
          <p:cNvPr id="7" name="Slide Number Placeholder 6"/>
          <p:cNvSpPr>
            <a:spLocks noGrp="1"/>
          </p:cNvSpPr>
          <p:nvPr>
            <p:ph type="sldNum" sz="quarter" idx="12"/>
          </p:nvPr>
        </p:nvSpPr>
        <p:spPr/>
        <p:txBody>
          <a:bodyPr/>
          <a:lstStyle/>
          <a:p>
            <a:fld id="{9E678BF8-3837-4967-BEB7-C2973748B32C}"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D7E1B-741C-465D-935C-EF6CFE85F14B}" type="datetime1">
              <a:rPr lang="en-US" smtClean="0"/>
              <a:pPr/>
              <a:t>02-08-2016</a:t>
            </a:fld>
            <a:endParaRPr lang="en-US"/>
          </a:p>
        </p:txBody>
      </p:sp>
      <p:sp>
        <p:nvSpPr>
          <p:cNvPr id="6" name="Footer Placeholder 5"/>
          <p:cNvSpPr>
            <a:spLocks noGrp="1"/>
          </p:cNvSpPr>
          <p:nvPr>
            <p:ph type="ftr" sz="quarter" idx="11"/>
          </p:nvPr>
        </p:nvSpPr>
        <p:spPr/>
        <p:txBody>
          <a:bodyPr/>
          <a:lstStyle/>
          <a:p>
            <a:r>
              <a:rPr lang="en-US" smtClean="0"/>
              <a:t>Kampa Bhai Vocational Training Institute Ltd.</a:t>
            </a:r>
            <a:endParaRPr lang="en-US"/>
          </a:p>
        </p:txBody>
      </p:sp>
      <p:sp>
        <p:nvSpPr>
          <p:cNvPr id="7" name="Slide Number Placeholder 6"/>
          <p:cNvSpPr>
            <a:spLocks noGrp="1"/>
          </p:cNvSpPr>
          <p:nvPr>
            <p:ph type="sldNum" sz="quarter" idx="12"/>
          </p:nvPr>
        </p:nvSpPr>
        <p:spPr/>
        <p:txBody>
          <a:bodyPr/>
          <a:lstStyle/>
          <a:p>
            <a:fld id="{9E678BF8-3837-4967-BEB7-C2973748B3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940B0D8-A4D2-4F28-8892-08C1544DADC6}" type="datetime1">
              <a:rPr lang="en-US" smtClean="0"/>
              <a:pPr/>
              <a:t>02-08-2016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Kampa Bhai Vocational Training Institute Ltd.</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E678BF8-3837-4967-BEB7-C2973748B32C}"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www.kbvtiindia.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jpeg"/><Relationship Id="rId3" Type="http://schemas.microsoft.com/office/2007/relationships/hdphoto" Target="../media/hdphoto1.wdp"/><Relationship Id="rId21" Type="http://schemas.openxmlformats.org/officeDocument/2006/relationships/image" Target="../media/image27.png"/><Relationship Id="rId7" Type="http://schemas.openxmlformats.org/officeDocument/2006/relationships/image" Target="../media/image4.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10.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5" Type="http://schemas.openxmlformats.org/officeDocument/2006/relationships/image" Target="../media/image21.jpeg"/><Relationship Id="rId23" Type="http://schemas.openxmlformats.org/officeDocument/2006/relationships/image" Target="../media/image29.png"/><Relationship Id="rId10" Type="http://schemas.openxmlformats.org/officeDocument/2006/relationships/image" Target="../media/image16.jpeg"/><Relationship Id="rId19" Type="http://schemas.openxmlformats.org/officeDocument/2006/relationships/image" Target="../media/image25.gif"/><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duotone>
              <a:prstClr val="black"/>
              <a:srgbClr val="D9C3A5">
                <a:tint val="50000"/>
                <a:satMod val="180000"/>
              </a:srgbClr>
            </a:duotone>
            <a:extLst>
              <a:ext uri="{28A0092B-C50C-407E-A947-70E740481C1C}">
                <a14:useLocalDpi xmlns="" xmlns:a14="http://schemas.microsoft.com/office/drawing/2010/main" val="0"/>
              </a:ext>
            </a:extLst>
          </a:blip>
          <a:srcRect l="17488" r="2942" b="11657"/>
          <a:stretch/>
        </p:blipFill>
        <p:spPr>
          <a:xfrm>
            <a:off x="762000" y="0"/>
            <a:ext cx="7543800" cy="3072480"/>
          </a:xfrm>
          <a:prstGeom prst="rect">
            <a:avLst/>
          </a:prstGeom>
          <a:ln>
            <a:noFill/>
          </a:ln>
          <a:effectLst>
            <a:softEdge rad="112500"/>
          </a:effectLst>
          <a:scene3d>
            <a:camera prst="orthographicFront">
              <a:rot lat="0" lon="0" rev="0"/>
            </a:camera>
            <a:lightRig rig="contrasting" dir="t">
              <a:rot lat="0" lon="0" rev="7800000"/>
            </a:lightRig>
          </a:scene3d>
          <a:sp3d>
            <a:bevelT w="139700" h="139700"/>
          </a:sp3d>
        </p:spPr>
      </p:pic>
      <p:sp>
        <p:nvSpPr>
          <p:cNvPr id="2" name="Title 1"/>
          <p:cNvSpPr>
            <a:spLocks noGrp="1"/>
          </p:cNvSpPr>
          <p:nvPr>
            <p:ph type="ctrTitle"/>
          </p:nvPr>
        </p:nvSpPr>
        <p:spPr>
          <a:xfrm>
            <a:off x="609600" y="3702442"/>
            <a:ext cx="7848600" cy="533400"/>
          </a:xfrm>
        </p:spPr>
        <p:txBody>
          <a:bodyPr>
            <a:noAutofit/>
          </a:bodyPr>
          <a:lstStyle/>
          <a:p>
            <a:pPr algn="ctr"/>
            <a:r>
              <a:rPr lang="en-US" sz="2800" dirty="0" smtClean="0">
                <a:solidFill>
                  <a:srgbClr val="0070C0"/>
                </a:solidFill>
              </a:rPr>
              <a:t>Kampa Bhai  Vocational Training Institute Limited</a:t>
            </a:r>
            <a:endParaRPr lang="en-US" sz="4000" dirty="0">
              <a:solidFill>
                <a:srgbClr val="0070C0"/>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3810000" y="2419865"/>
            <a:ext cx="1371599" cy="1305231"/>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1752600" y="743406"/>
            <a:ext cx="6019800" cy="769441"/>
          </a:xfrm>
          <a:prstGeom prst="rect">
            <a:avLst/>
          </a:prstGeom>
        </p:spPr>
        <p:txBody>
          <a:bodyPr wrap="square">
            <a:spAutoFit/>
          </a:bodyPr>
          <a:lstStyle/>
          <a:p>
            <a:pPr algn="ctr"/>
            <a:r>
              <a:rPr lang="en-US" sz="4400" b="1" u="sng" dirty="0" smtClean="0">
                <a:solidFill>
                  <a:srgbClr val="FFFF00"/>
                </a:solidFill>
                <a:effectLst>
                  <a:outerShdw blurRad="38100" dist="38100" dir="2700000" algn="tl">
                    <a:srgbClr val="000000">
                      <a:alpha val="43137"/>
                    </a:srgbClr>
                  </a:outerShdw>
                </a:effectLst>
                <a:latin typeface="Bodoni MT Black" pitchFamily="18" charset="0"/>
              </a:rPr>
              <a:t>Company</a:t>
            </a:r>
            <a:r>
              <a:rPr lang="en-US" sz="4400" b="1" u="sng" dirty="0" smtClean="0">
                <a:solidFill>
                  <a:srgbClr val="FFFF00"/>
                </a:solidFill>
                <a:effectLst>
                  <a:outerShdw blurRad="38100" dist="38100" dir="2700000" algn="tl">
                    <a:srgbClr val="000000">
                      <a:alpha val="43137"/>
                    </a:srgbClr>
                  </a:outerShdw>
                </a:effectLst>
                <a:latin typeface="Bodoni MT Black" pitchFamily="18" charset="0"/>
              </a:rPr>
              <a:t> </a:t>
            </a:r>
            <a:r>
              <a:rPr lang="en-US" sz="4400" b="1" u="sng" dirty="0">
                <a:solidFill>
                  <a:srgbClr val="FFFF00"/>
                </a:solidFill>
                <a:effectLst>
                  <a:outerShdw blurRad="38100" dist="38100" dir="2700000" algn="tl">
                    <a:srgbClr val="000000">
                      <a:alpha val="43137"/>
                    </a:srgbClr>
                  </a:outerShdw>
                </a:effectLst>
                <a:latin typeface="Bodoni MT Black" pitchFamily="18" charset="0"/>
              </a:rPr>
              <a:t>Profile</a:t>
            </a:r>
            <a:endParaRPr lang="en-US" sz="4400" u="sng" dirty="0">
              <a:solidFill>
                <a:srgbClr val="FFFF00"/>
              </a:solidFill>
              <a:effectLst>
                <a:outerShdw blurRad="38100" dist="38100" dir="2700000" algn="tl">
                  <a:srgbClr val="000000">
                    <a:alpha val="43137"/>
                  </a:srgbClr>
                </a:outerShdw>
              </a:effectLst>
              <a:latin typeface="Bodoni MT Black" pitchFamily="18" charset="0"/>
            </a:endParaRPr>
          </a:p>
        </p:txBody>
      </p:sp>
      <p:sp>
        <p:nvSpPr>
          <p:cNvPr id="6" name="Rectangle 5"/>
          <p:cNvSpPr/>
          <p:nvPr/>
        </p:nvSpPr>
        <p:spPr>
          <a:xfrm>
            <a:off x="990600" y="4217551"/>
            <a:ext cx="7086600" cy="3278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43000" y="4191000"/>
            <a:ext cx="6934200" cy="369332"/>
          </a:xfrm>
          <a:prstGeom prst="rect">
            <a:avLst/>
          </a:prstGeom>
          <a:noFill/>
          <a:ln>
            <a:noFill/>
          </a:ln>
        </p:spPr>
        <p:txBody>
          <a:bodyPr wrap="square" rtlCol="0">
            <a:spAutoFit/>
          </a:bodyPr>
          <a:lstStyle/>
          <a:p>
            <a:pPr algn="ctr"/>
            <a:r>
              <a:rPr lang="en-US"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SKILL DEVELOPMENT AND SERVICE PROVIDER AGENCY</a:t>
            </a:r>
            <a:endParaRPr lang="en-US"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ctangle 4"/>
          <p:cNvSpPr/>
          <p:nvPr/>
        </p:nvSpPr>
        <p:spPr>
          <a:xfrm>
            <a:off x="990600" y="4545449"/>
            <a:ext cx="7086600" cy="1169551"/>
          </a:xfrm>
          <a:prstGeom prst="rect">
            <a:avLst/>
          </a:prstGeom>
        </p:spPr>
        <p:txBody>
          <a:bodyPr wrap="square">
            <a:spAutoFit/>
          </a:bodyPr>
          <a:lstStyle/>
          <a:p>
            <a:pPr algn="ctr"/>
            <a:r>
              <a:rPr lang="en-US" sz="1400" b="1" dirty="0">
                <a:solidFill>
                  <a:srgbClr val="002060"/>
                </a:solidFill>
                <a:latin typeface="Garamond" pitchFamily="18" charset="0"/>
              </a:rPr>
              <a:t>Under Ministry of Skill Development &amp; Entrepreneurship, Govt. of India</a:t>
            </a:r>
          </a:p>
          <a:p>
            <a:pPr algn="ctr"/>
            <a:r>
              <a:rPr lang="en-US" sz="1400" b="1" dirty="0">
                <a:solidFill>
                  <a:srgbClr val="002060"/>
                </a:solidFill>
                <a:latin typeface="Garamond" pitchFamily="18" charset="0"/>
              </a:rPr>
              <a:t>At – Sai Mandir Lane, Rugudipara, Balangir </a:t>
            </a:r>
          </a:p>
          <a:p>
            <a:pPr algn="ctr"/>
            <a:r>
              <a:rPr lang="en-US" sz="1400" b="1" dirty="0">
                <a:solidFill>
                  <a:srgbClr val="002060"/>
                </a:solidFill>
                <a:latin typeface="Garamond" pitchFamily="18" charset="0"/>
              </a:rPr>
              <a:t>PO- Balangir, </a:t>
            </a:r>
            <a:r>
              <a:rPr lang="en-US" sz="1400" b="1" dirty="0" err="1">
                <a:solidFill>
                  <a:srgbClr val="002060"/>
                </a:solidFill>
                <a:latin typeface="Garamond" pitchFamily="18" charset="0"/>
              </a:rPr>
              <a:t>Dist</a:t>
            </a:r>
            <a:r>
              <a:rPr lang="en-US" sz="1400" b="1" dirty="0">
                <a:solidFill>
                  <a:srgbClr val="002060"/>
                </a:solidFill>
                <a:latin typeface="Garamond" pitchFamily="18" charset="0"/>
              </a:rPr>
              <a:t> – Balangir, Odisha, India</a:t>
            </a:r>
          </a:p>
          <a:p>
            <a:pPr algn="ctr"/>
            <a:r>
              <a:rPr lang="en-US" sz="1400" b="1" dirty="0">
                <a:solidFill>
                  <a:srgbClr val="002060"/>
                </a:solidFill>
                <a:latin typeface="Garamond" pitchFamily="18" charset="0"/>
              </a:rPr>
              <a:t>Email – kampabhaigroupsbgr@gmail.com</a:t>
            </a:r>
          </a:p>
          <a:p>
            <a:pPr algn="ctr"/>
            <a:r>
              <a:rPr lang="en-US" sz="1400" b="1" dirty="0">
                <a:solidFill>
                  <a:srgbClr val="002060"/>
                </a:solidFill>
                <a:latin typeface="Garamond" pitchFamily="18" charset="0"/>
              </a:rPr>
              <a:t>Website – </a:t>
            </a:r>
            <a:r>
              <a:rPr lang="en-US" sz="1400" b="1" u="sng" dirty="0">
                <a:solidFill>
                  <a:srgbClr val="002060"/>
                </a:solidFill>
                <a:latin typeface="Garamond" pitchFamily="18" charset="0"/>
                <a:hlinkClick r:id="rId4"/>
              </a:rPr>
              <a:t>www.kbvtiindia.org</a:t>
            </a:r>
            <a:endParaRPr lang="en-US" sz="1400" b="1" dirty="0">
              <a:solidFill>
                <a:srgbClr val="002060"/>
              </a:solidFill>
              <a:latin typeface="Garamond" pitchFamily="18" charset="0"/>
            </a:endParaRPr>
          </a:p>
        </p:txBody>
      </p:sp>
    </p:spTree>
    <p:extLst>
      <p:ext uri="{BB962C8B-B14F-4D97-AF65-F5344CB8AC3E}">
        <p14:creationId xmlns="" xmlns:p14="http://schemas.microsoft.com/office/powerpoint/2010/main" val="2345927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Kampa Bhai Vocational Training Institute Ltd.</a:t>
            </a:r>
            <a:endParaRPr lang="en-US"/>
          </a:p>
        </p:txBody>
      </p:sp>
      <p:sp>
        <p:nvSpPr>
          <p:cNvPr id="5" name="Rectangle 4"/>
          <p:cNvSpPr/>
          <p:nvPr/>
        </p:nvSpPr>
        <p:spPr>
          <a:xfrm>
            <a:off x="685800" y="762000"/>
            <a:ext cx="4572000" cy="4816703"/>
          </a:xfrm>
          <a:prstGeom prst="rect">
            <a:avLst/>
          </a:prstGeom>
        </p:spPr>
        <p:txBody>
          <a:bodyPr>
            <a:spAutoFit/>
          </a:bodyPr>
          <a:lstStyle/>
          <a:p>
            <a:pPr>
              <a:lnSpc>
                <a:spcPct val="150000"/>
              </a:lnSpc>
            </a:pPr>
            <a:r>
              <a:rPr lang="en-US" b="1" dirty="0">
                <a:solidFill>
                  <a:srgbClr val="0070C0"/>
                </a:solidFill>
              </a:rPr>
              <a:t>We are </a:t>
            </a:r>
            <a:r>
              <a:rPr lang="en-US" b="1" dirty="0" smtClean="0">
                <a:solidFill>
                  <a:srgbClr val="0070C0"/>
                </a:solidFill>
              </a:rPr>
              <a:t>associated </a:t>
            </a:r>
            <a:r>
              <a:rPr lang="en-US" b="1" dirty="0">
                <a:solidFill>
                  <a:srgbClr val="0070C0"/>
                </a:solidFill>
              </a:rPr>
              <a:t>with</a:t>
            </a:r>
            <a:r>
              <a:rPr lang="en-US" b="1" dirty="0" smtClean="0">
                <a:solidFill>
                  <a:srgbClr val="0070C0"/>
                </a:solidFill>
              </a:rPr>
              <a:t>:</a:t>
            </a:r>
          </a:p>
          <a:p>
            <a:pPr marL="285750" indent="-285750">
              <a:buFont typeface="Arial" panose="020B0604020202020204" pitchFamily="34" charset="0"/>
              <a:buChar char="•"/>
            </a:pPr>
            <a:r>
              <a:rPr lang="en-US" sz="1600" dirty="0" smtClean="0">
                <a:solidFill>
                  <a:srgbClr val="C00000"/>
                </a:solidFill>
              </a:rPr>
              <a:t>PMKVY</a:t>
            </a:r>
            <a:endParaRPr lang="en-US" sz="1600" dirty="0">
              <a:solidFill>
                <a:srgbClr val="C00000"/>
              </a:solidFill>
            </a:endParaRPr>
          </a:p>
          <a:p>
            <a:pPr marL="285750" indent="-285750">
              <a:buFont typeface="Arial" panose="020B0604020202020204" pitchFamily="34" charset="0"/>
              <a:buChar char="•"/>
            </a:pPr>
            <a:r>
              <a:rPr lang="en-US" sz="1600" dirty="0" smtClean="0">
                <a:solidFill>
                  <a:srgbClr val="C00000"/>
                </a:solidFill>
              </a:rPr>
              <a:t>NIEBUD</a:t>
            </a:r>
            <a:endParaRPr lang="en-US" sz="1600" dirty="0">
              <a:solidFill>
                <a:srgbClr val="C00000"/>
              </a:solidFill>
            </a:endParaRPr>
          </a:p>
          <a:p>
            <a:pPr marL="285750" indent="-285750">
              <a:buFont typeface="Arial" panose="020B0604020202020204" pitchFamily="34" charset="0"/>
              <a:buChar char="•"/>
            </a:pPr>
            <a:r>
              <a:rPr lang="en-US" sz="1600" dirty="0" smtClean="0">
                <a:solidFill>
                  <a:srgbClr val="C00000"/>
                </a:solidFill>
              </a:rPr>
              <a:t>MANAS</a:t>
            </a:r>
          </a:p>
          <a:p>
            <a:pPr marL="285750" indent="-285750">
              <a:buFont typeface="Arial" panose="020B0604020202020204" pitchFamily="34" charset="0"/>
              <a:buChar char="•"/>
            </a:pPr>
            <a:r>
              <a:rPr lang="en-US" sz="1600" dirty="0">
                <a:solidFill>
                  <a:srgbClr val="C00000"/>
                </a:solidFill>
              </a:rPr>
              <a:t>DDUGKY</a:t>
            </a:r>
          </a:p>
          <a:p>
            <a:pPr marL="285750" indent="-285750">
              <a:buFont typeface="Arial" panose="020B0604020202020204" pitchFamily="34" charset="0"/>
              <a:buChar char="•"/>
            </a:pPr>
            <a:r>
              <a:rPr lang="en-US" sz="1600" dirty="0">
                <a:solidFill>
                  <a:srgbClr val="C00000"/>
                </a:solidFill>
              </a:rPr>
              <a:t>NULM</a:t>
            </a:r>
          </a:p>
          <a:p>
            <a:pPr marL="285750" indent="-285750">
              <a:buFont typeface="Arial" panose="020B0604020202020204" pitchFamily="34" charset="0"/>
              <a:buChar char="•"/>
            </a:pPr>
            <a:r>
              <a:rPr lang="en-US" sz="1600" dirty="0" smtClean="0">
                <a:solidFill>
                  <a:srgbClr val="C00000"/>
                </a:solidFill>
              </a:rPr>
              <a:t>OULM</a:t>
            </a:r>
          </a:p>
          <a:p>
            <a:pPr marL="285750" indent="-285750">
              <a:buFont typeface="Arial" panose="020B0604020202020204" pitchFamily="34" charset="0"/>
              <a:buChar char="•"/>
            </a:pPr>
            <a:r>
              <a:rPr lang="en-US" sz="1600" dirty="0">
                <a:solidFill>
                  <a:srgbClr val="C00000"/>
                </a:solidFill>
              </a:rPr>
              <a:t>NSDC</a:t>
            </a:r>
          </a:p>
          <a:p>
            <a:pPr marL="285750" indent="-285750">
              <a:buFont typeface="Arial" panose="020B0604020202020204" pitchFamily="34" charset="0"/>
              <a:buChar char="•"/>
            </a:pPr>
            <a:r>
              <a:rPr lang="en-US" sz="1600" dirty="0" smtClean="0">
                <a:solidFill>
                  <a:srgbClr val="C00000"/>
                </a:solidFill>
              </a:rPr>
              <a:t>NDLM</a:t>
            </a:r>
          </a:p>
          <a:p>
            <a:pPr marL="285750" indent="-285750">
              <a:buFont typeface="Arial" panose="020B0604020202020204" pitchFamily="34" charset="0"/>
              <a:buChar char="•"/>
            </a:pPr>
            <a:r>
              <a:rPr lang="en-US" sz="1600" dirty="0" smtClean="0">
                <a:solidFill>
                  <a:srgbClr val="C00000"/>
                </a:solidFill>
              </a:rPr>
              <a:t>NCVT (SDI-MES)</a:t>
            </a:r>
          </a:p>
          <a:p>
            <a:pPr marL="285750" indent="-285750">
              <a:buFont typeface="Arial" panose="020B0604020202020204" pitchFamily="34" charset="0"/>
              <a:buChar char="•"/>
            </a:pPr>
            <a:r>
              <a:rPr lang="en-US" sz="1600" dirty="0" smtClean="0">
                <a:solidFill>
                  <a:srgbClr val="C00000"/>
                </a:solidFill>
              </a:rPr>
              <a:t>MSME (PMEGP)</a:t>
            </a:r>
          </a:p>
          <a:p>
            <a:pPr marL="285750" indent="-285750">
              <a:buFont typeface="Arial" panose="020B0604020202020204" pitchFamily="34" charset="0"/>
              <a:buChar char="•"/>
            </a:pPr>
            <a:r>
              <a:rPr lang="en-US" sz="1600" dirty="0" smtClean="0">
                <a:solidFill>
                  <a:srgbClr val="C00000"/>
                </a:solidFill>
              </a:rPr>
              <a:t>KVIC</a:t>
            </a:r>
          </a:p>
          <a:p>
            <a:pPr marL="285750" indent="-285750">
              <a:buFont typeface="Arial" panose="020B0604020202020204" pitchFamily="34" charset="0"/>
              <a:buChar char="•"/>
            </a:pPr>
            <a:r>
              <a:rPr lang="en-US" sz="1600" dirty="0" smtClean="0">
                <a:solidFill>
                  <a:srgbClr val="C00000"/>
                </a:solidFill>
              </a:rPr>
              <a:t>KVIB</a:t>
            </a:r>
          </a:p>
          <a:p>
            <a:pPr marL="285750" indent="-285750">
              <a:buFont typeface="Arial" panose="020B0604020202020204" pitchFamily="34" charset="0"/>
              <a:buChar char="•"/>
            </a:pPr>
            <a:r>
              <a:rPr lang="en-US" sz="1600" dirty="0" smtClean="0">
                <a:solidFill>
                  <a:srgbClr val="C00000"/>
                </a:solidFill>
              </a:rPr>
              <a:t>DIC</a:t>
            </a:r>
          </a:p>
          <a:p>
            <a:pPr marL="285750" indent="-285750">
              <a:buFont typeface="Arial" panose="020B0604020202020204" pitchFamily="34" charset="0"/>
              <a:buChar char="•"/>
            </a:pPr>
            <a:r>
              <a:rPr lang="en-US" sz="1600" dirty="0" smtClean="0">
                <a:solidFill>
                  <a:srgbClr val="C00000"/>
                </a:solidFill>
              </a:rPr>
              <a:t>NEILIT</a:t>
            </a:r>
          </a:p>
          <a:p>
            <a:pPr marL="285750" indent="-285750">
              <a:buFont typeface="Arial" panose="020B0604020202020204" pitchFamily="34" charset="0"/>
              <a:buChar char="•"/>
            </a:pPr>
            <a:r>
              <a:rPr lang="en-US" sz="1600" dirty="0" smtClean="0">
                <a:solidFill>
                  <a:srgbClr val="C00000"/>
                </a:solidFill>
              </a:rPr>
              <a:t>ESDM</a:t>
            </a:r>
          </a:p>
          <a:p>
            <a:pPr marL="285750" indent="-285750">
              <a:buFont typeface="Arial" panose="020B0604020202020204" pitchFamily="34" charset="0"/>
              <a:buChar char="•"/>
            </a:pPr>
            <a:endParaRPr lang="en-US" sz="1600" dirty="0" smtClean="0">
              <a:solidFill>
                <a:srgbClr val="C00000"/>
              </a:solidFill>
            </a:endParaRPr>
          </a:p>
          <a:p>
            <a:pPr marL="285750" indent="-285750">
              <a:lnSpc>
                <a:spcPct val="150000"/>
              </a:lnSpc>
              <a:buFont typeface="Arial" panose="020B0604020202020204" pitchFamily="34" charset="0"/>
              <a:buChar char="•"/>
            </a:pPr>
            <a:endParaRPr lang="en-US" sz="1600" dirty="0">
              <a:solidFill>
                <a:srgbClr val="C00000"/>
              </a:solidFill>
            </a:endParaRPr>
          </a:p>
        </p:txBody>
      </p:sp>
      <p:sp>
        <p:nvSpPr>
          <p:cNvPr id="8" name="TextBox 7"/>
          <p:cNvSpPr txBox="1"/>
          <p:nvPr/>
        </p:nvSpPr>
        <p:spPr>
          <a:xfrm>
            <a:off x="762000" y="452735"/>
            <a:ext cx="6215419"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Our Association:</a:t>
            </a:r>
          </a:p>
        </p:txBody>
      </p:sp>
      <p:sp>
        <p:nvSpPr>
          <p:cNvPr id="9" name="Rectangle 8"/>
          <p:cNvSpPr/>
          <p:nvPr/>
        </p:nvSpPr>
        <p:spPr>
          <a:xfrm>
            <a:off x="685800" y="4876800"/>
            <a:ext cx="7558586" cy="1477328"/>
          </a:xfrm>
          <a:prstGeom prst="rect">
            <a:avLst/>
          </a:prstGeom>
        </p:spPr>
        <p:txBody>
          <a:bodyPr wrap="square">
            <a:spAutoFit/>
          </a:bodyPr>
          <a:lstStyle/>
          <a:p>
            <a:r>
              <a:rPr lang="en-US" dirty="0" smtClean="0">
                <a:solidFill>
                  <a:srgbClr val="002060"/>
                </a:solidFill>
              </a:rPr>
              <a:t>We are also working with following :</a:t>
            </a:r>
            <a:endParaRPr lang="en-US" dirty="0">
              <a:solidFill>
                <a:srgbClr val="002060"/>
              </a:solidFill>
            </a:endParaRPr>
          </a:p>
          <a:p>
            <a:pPr marL="285750" indent="-285750">
              <a:buFont typeface="Arial" pitchFamily="34" charset="0"/>
              <a:buChar char="•"/>
            </a:pPr>
            <a:r>
              <a:rPr lang="en-US" dirty="0" smtClean="0">
                <a:solidFill>
                  <a:srgbClr val="C00000"/>
                </a:solidFill>
              </a:rPr>
              <a:t>TCS</a:t>
            </a:r>
          </a:p>
          <a:p>
            <a:pPr marL="285750" indent="-285750">
              <a:buFont typeface="Arial" pitchFamily="34" charset="0"/>
              <a:buChar char="•"/>
            </a:pPr>
            <a:r>
              <a:rPr lang="en-US" dirty="0" smtClean="0">
                <a:solidFill>
                  <a:srgbClr val="C00000"/>
                </a:solidFill>
              </a:rPr>
              <a:t>SIFY Technology</a:t>
            </a:r>
          </a:p>
          <a:p>
            <a:pPr marL="285750" indent="-285750">
              <a:buFont typeface="Arial" pitchFamily="34" charset="0"/>
              <a:buChar char="•"/>
            </a:pPr>
            <a:r>
              <a:rPr lang="en-US" dirty="0" smtClean="0">
                <a:solidFill>
                  <a:srgbClr val="C00000"/>
                </a:solidFill>
              </a:rPr>
              <a:t>TIMESPRO</a:t>
            </a:r>
          </a:p>
          <a:p>
            <a:endParaRPr lang="en-US" dirty="0">
              <a:solidFill>
                <a:srgbClr val="002060"/>
              </a:solidFill>
            </a:endParaRPr>
          </a:p>
        </p:txBody>
      </p:sp>
      <p:pic>
        <p:nvPicPr>
          <p:cNvPr id="1026" name="Picture 2"/>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3657599" y="932501"/>
            <a:ext cx="1295401" cy="66769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7400" y="2362200"/>
            <a:ext cx="808327" cy="8382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657600" y="1676400"/>
            <a:ext cx="1295400" cy="6096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4" name="Picture 3"/>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029200" y="914400"/>
            <a:ext cx="1209733" cy="68579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pic>
        <p:nvPicPr>
          <p:cNvPr id="19"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tretch>
            <a:fillRect/>
          </a:stretch>
        </p:blipFill>
        <p:spPr bwMode="auto">
          <a:xfrm>
            <a:off x="70866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8" cstate="print">
            <a:extLst>
              <a:ext uri="{28A0092B-C50C-407E-A947-70E740481C1C}">
                <a14:useLocalDpi xmlns="" xmlns:a14="http://schemas.microsoft.com/office/drawing/2010/main" val="0"/>
              </a:ext>
            </a:extLst>
          </a:blip>
          <a:srcRect l="2933" r="2867" b="17957"/>
          <a:stretch/>
        </p:blipFill>
        <p:spPr>
          <a:xfrm>
            <a:off x="3657601" y="2362200"/>
            <a:ext cx="914400" cy="853426"/>
          </a:xfrm>
          <a:prstGeom prst="rect">
            <a:avLst/>
          </a:prstGeom>
          <a:noFill/>
          <a:ln w="9525">
            <a:solidFill>
              <a:schemeClr val="tx1"/>
            </a:solidFill>
            <a:miter lim="800000"/>
            <a:headEnd/>
            <a:tailEnd/>
          </a:ln>
        </p:spPr>
      </p:pic>
      <p:pic>
        <p:nvPicPr>
          <p:cNvPr id="7" name="Picture 6"/>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7543800" y="1676400"/>
            <a:ext cx="1125566" cy="609600"/>
          </a:xfrm>
          <a:prstGeom prst="rect">
            <a:avLst/>
          </a:prstGeom>
          <a:noFill/>
          <a:ln w="9525">
            <a:solidFill>
              <a:schemeClr val="tx1"/>
            </a:solidFill>
            <a:miter lim="800000"/>
            <a:headEnd/>
            <a:tailEnd/>
          </a:ln>
        </p:spPr>
      </p:pic>
      <p:pic>
        <p:nvPicPr>
          <p:cNvPr id="10" name="Picture 9"/>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029200" y="1676400"/>
            <a:ext cx="1219200" cy="608031"/>
          </a:xfrm>
          <a:prstGeom prst="rect">
            <a:avLst/>
          </a:prstGeom>
        </p:spPr>
      </p:pic>
      <p:pic>
        <p:nvPicPr>
          <p:cNvPr id="11" name="Picture 10"/>
          <p:cNvPicPr>
            <a:picLocks noChangeAspect="1"/>
          </p:cNvPicPr>
          <p:nvPr/>
        </p:nvPicPr>
        <p:blipFill>
          <a:blip r:embed="rId11">
            <a:extLst>
              <a:ext uri="{28A0092B-C50C-407E-A947-70E740481C1C}">
                <a14:useLocalDpi xmlns="" xmlns:a14="http://schemas.microsoft.com/office/drawing/2010/main" val="0"/>
              </a:ext>
            </a:extLst>
          </a:blip>
          <a:stretch>
            <a:fillRect/>
          </a:stretch>
        </p:blipFill>
        <p:spPr>
          <a:xfrm>
            <a:off x="5791200" y="3276600"/>
            <a:ext cx="1447800" cy="838200"/>
          </a:xfrm>
          <a:prstGeom prst="rect">
            <a:avLst/>
          </a:prstGeom>
          <a:noFill/>
          <a:ln w="9525">
            <a:solidFill>
              <a:schemeClr val="tx1"/>
            </a:solidFill>
            <a:miter lim="800000"/>
            <a:headEnd/>
            <a:tailEnd/>
          </a:ln>
        </p:spPr>
      </p:pic>
      <p:pic>
        <p:nvPicPr>
          <p:cNvPr id="12" name="Picture 11"/>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324600" y="1676400"/>
            <a:ext cx="1143000" cy="609600"/>
          </a:xfrm>
          <a:prstGeom prst="rect">
            <a:avLst/>
          </a:prstGeom>
          <a:noFill/>
          <a:ln w="9525">
            <a:solidFill>
              <a:schemeClr val="tx1"/>
            </a:solidFill>
            <a:miter lim="800000"/>
            <a:headEnd/>
            <a:tailEnd/>
          </a:ln>
        </p:spPr>
      </p:pic>
      <p:pic>
        <p:nvPicPr>
          <p:cNvPr id="13" name="Picture 12"/>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3657600" y="3276600"/>
            <a:ext cx="914400" cy="838200"/>
          </a:xfrm>
          <a:prstGeom prst="rect">
            <a:avLst/>
          </a:prstGeom>
          <a:noFill/>
          <a:ln w="9525">
            <a:solidFill>
              <a:schemeClr val="tx1"/>
            </a:solidFill>
            <a:miter lim="800000"/>
            <a:headEnd/>
            <a:tailEnd/>
          </a:ln>
        </p:spPr>
      </p:pic>
      <p:pic>
        <p:nvPicPr>
          <p:cNvPr id="14" name="Picture 13"/>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6324600" y="914401"/>
            <a:ext cx="1124749" cy="685800"/>
          </a:xfrm>
          <a:prstGeom prst="rect">
            <a:avLst/>
          </a:prstGeom>
          <a:noFill/>
          <a:ln w="9525">
            <a:solidFill>
              <a:schemeClr val="tx1"/>
            </a:solidFill>
            <a:miter lim="800000"/>
            <a:headEnd/>
            <a:tailEnd/>
          </a:ln>
        </p:spPr>
      </p:pic>
      <p:pic>
        <p:nvPicPr>
          <p:cNvPr id="15" name="Picture 14"/>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6781800" y="2362200"/>
            <a:ext cx="833968" cy="838200"/>
          </a:xfrm>
          <a:prstGeom prst="rect">
            <a:avLst/>
          </a:prstGeom>
          <a:noFill/>
          <a:ln w="9525">
            <a:solidFill>
              <a:schemeClr val="tx1"/>
            </a:solidFill>
            <a:miter lim="800000"/>
            <a:headEnd/>
            <a:tailEnd/>
          </a:ln>
        </p:spPr>
      </p:pic>
      <p:pic>
        <p:nvPicPr>
          <p:cNvPr id="16" name="Picture 15"/>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7696200" y="2362200"/>
            <a:ext cx="983467" cy="838200"/>
          </a:xfrm>
          <a:prstGeom prst="rect">
            <a:avLst/>
          </a:prstGeom>
          <a:noFill/>
          <a:ln w="9525">
            <a:solidFill>
              <a:schemeClr val="tx1"/>
            </a:solidFill>
            <a:miter lim="800000"/>
            <a:headEnd/>
            <a:tailEnd/>
          </a:ln>
        </p:spPr>
      </p:pic>
      <p:pic>
        <p:nvPicPr>
          <p:cNvPr id="18" name="Picture 17"/>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4648200" y="3276600"/>
            <a:ext cx="1065502" cy="838200"/>
          </a:xfrm>
          <a:prstGeom prst="rect">
            <a:avLst/>
          </a:prstGeom>
          <a:noFill/>
          <a:ln w="9525">
            <a:solidFill>
              <a:schemeClr val="tx1"/>
            </a:solidFill>
            <a:miter lim="800000"/>
            <a:headEnd/>
            <a:tailEnd/>
          </a:ln>
        </p:spPr>
      </p:pic>
      <p:pic>
        <p:nvPicPr>
          <p:cNvPr id="24" name="Picture 23"/>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7543800" y="4191000"/>
            <a:ext cx="1081813" cy="914400"/>
          </a:xfrm>
          <a:prstGeom prst="rect">
            <a:avLst/>
          </a:prstGeom>
          <a:noFill/>
          <a:ln w="9525">
            <a:solidFill>
              <a:schemeClr val="tx1"/>
            </a:solidFill>
            <a:miter lim="800000"/>
            <a:headEnd/>
            <a:tailEnd/>
          </a:ln>
        </p:spPr>
      </p:pic>
      <p:pic>
        <p:nvPicPr>
          <p:cNvPr id="25" name="Picture 24"/>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6400800" y="4191000"/>
            <a:ext cx="1033819" cy="895350"/>
          </a:xfrm>
          <a:prstGeom prst="rect">
            <a:avLst/>
          </a:prstGeom>
          <a:noFill/>
          <a:ln w="9525">
            <a:solidFill>
              <a:schemeClr val="tx1"/>
            </a:solidFill>
            <a:miter lim="800000"/>
            <a:headEnd/>
            <a:tailEnd/>
          </a:ln>
        </p:spPr>
      </p:pic>
      <p:pic>
        <p:nvPicPr>
          <p:cNvPr id="20" name="Picture 19"/>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7315200" y="3276600"/>
            <a:ext cx="1346004" cy="838200"/>
          </a:xfrm>
          <a:prstGeom prst="rect">
            <a:avLst/>
          </a:prstGeom>
          <a:noFill/>
          <a:ln w="9525">
            <a:solidFill>
              <a:schemeClr val="tx1"/>
            </a:solidFill>
            <a:miter lim="800000"/>
            <a:headEnd/>
            <a:tailEnd/>
          </a:ln>
        </p:spPr>
      </p:pic>
      <p:pic>
        <p:nvPicPr>
          <p:cNvPr id="21" name="Picture 20"/>
          <p:cNvPicPr>
            <a:picLocks noChangeAspect="1"/>
          </p:cNvPicPr>
          <p:nvPr/>
        </p:nvPicPr>
        <p:blipFill rotWithShape="1">
          <a:blip r:embed="rId21" cstate="print">
            <a:extLst>
              <a:ext uri="{28A0092B-C50C-407E-A947-70E740481C1C}">
                <a14:useLocalDpi xmlns="" xmlns:a14="http://schemas.microsoft.com/office/drawing/2010/main" val="0"/>
              </a:ext>
            </a:extLst>
          </a:blip>
          <a:srcRect r="26520" b="7452"/>
          <a:stretch/>
        </p:blipFill>
        <p:spPr>
          <a:xfrm>
            <a:off x="4648200" y="2362200"/>
            <a:ext cx="1125568" cy="838200"/>
          </a:xfrm>
          <a:prstGeom prst="rect">
            <a:avLst/>
          </a:prstGeom>
          <a:noFill/>
          <a:ln w="9525">
            <a:solidFill>
              <a:schemeClr val="tx1"/>
            </a:solidFill>
            <a:miter lim="800000"/>
            <a:headEnd/>
            <a:tailEnd/>
          </a:ln>
        </p:spPr>
      </p:pic>
      <p:pic>
        <p:nvPicPr>
          <p:cNvPr id="26" name="Picture 25" descr="msme_logo.jpg"/>
          <p:cNvPicPr>
            <a:picLocks noChangeAspect="1"/>
          </p:cNvPicPr>
          <p:nvPr/>
        </p:nvPicPr>
        <p:blipFill>
          <a:blip r:embed="rId22"/>
          <a:stretch>
            <a:fillRect/>
          </a:stretch>
        </p:blipFill>
        <p:spPr>
          <a:xfrm>
            <a:off x="7543800" y="914400"/>
            <a:ext cx="1143000" cy="685800"/>
          </a:xfrm>
          <a:prstGeom prst="rect">
            <a:avLst/>
          </a:prstGeom>
          <a:noFill/>
          <a:ln w="9525">
            <a:solidFill>
              <a:schemeClr val="tx1"/>
            </a:solidFill>
            <a:miter lim="800000"/>
            <a:headEnd/>
            <a:tailEnd/>
          </a:ln>
        </p:spPr>
      </p:pic>
      <p:pic>
        <p:nvPicPr>
          <p:cNvPr id="27" name="Picture 26" descr="timespro.png"/>
          <p:cNvPicPr>
            <a:picLocks noChangeAspect="1"/>
          </p:cNvPicPr>
          <p:nvPr/>
        </p:nvPicPr>
        <p:blipFill>
          <a:blip r:embed="rId23"/>
          <a:srcRect l="16129" t="10526" r="16129" b="5263"/>
          <a:stretch>
            <a:fillRect/>
          </a:stretch>
        </p:blipFill>
        <p:spPr>
          <a:xfrm>
            <a:off x="5181600" y="4191000"/>
            <a:ext cx="1100138" cy="91440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1280054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438090"/>
            <a:ext cx="61722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Skill Development Trainings:</a:t>
            </a:r>
          </a:p>
        </p:txBody>
      </p:sp>
      <p:sp>
        <p:nvSpPr>
          <p:cNvPr id="3" name="Rectangle 2"/>
          <p:cNvSpPr/>
          <p:nvPr/>
        </p:nvSpPr>
        <p:spPr>
          <a:xfrm>
            <a:off x="747214" y="1746647"/>
            <a:ext cx="7608627" cy="615553"/>
          </a:xfrm>
          <a:prstGeom prst="rect">
            <a:avLst/>
          </a:prstGeom>
        </p:spPr>
        <p:txBody>
          <a:bodyPr wrap="square">
            <a:spAutoFit/>
          </a:bodyPr>
          <a:lstStyle/>
          <a:p>
            <a:r>
              <a:rPr lang="en-IN" b="1" dirty="0">
                <a:solidFill>
                  <a:schemeClr val="accent1">
                    <a:lumMod val="50000"/>
                  </a:schemeClr>
                </a:solidFill>
              </a:rPr>
              <a:t>National Digital Literacy Mission (NDLM):</a:t>
            </a:r>
          </a:p>
          <a:p>
            <a:pPr marL="285750" indent="-285750">
              <a:buFont typeface="Arial" panose="020B0604020202020204" pitchFamily="34" charset="0"/>
              <a:buChar char="•"/>
            </a:pPr>
            <a:r>
              <a:rPr lang="en-IN" sz="1600" dirty="0" smtClean="0">
                <a:solidFill>
                  <a:srgbClr val="C00000"/>
                </a:solidFill>
              </a:rPr>
              <a:t> Basic computer literacy</a:t>
            </a:r>
            <a:endParaRPr lang="en-IN" sz="1600" dirty="0">
              <a:solidFill>
                <a:srgbClr val="C00000"/>
              </a:solidFill>
            </a:endParaRPr>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sp>
        <p:nvSpPr>
          <p:cNvPr id="5" name="Rectangle 4"/>
          <p:cNvSpPr/>
          <p:nvPr/>
        </p:nvSpPr>
        <p:spPr>
          <a:xfrm>
            <a:off x="747214" y="2397204"/>
            <a:ext cx="7608627" cy="1107996"/>
          </a:xfrm>
          <a:prstGeom prst="rect">
            <a:avLst/>
          </a:prstGeom>
        </p:spPr>
        <p:txBody>
          <a:bodyPr wrap="square">
            <a:spAutoFit/>
          </a:bodyPr>
          <a:lstStyle/>
          <a:p>
            <a:r>
              <a:rPr lang="en-IN" b="1" dirty="0">
                <a:solidFill>
                  <a:schemeClr val="accent1">
                    <a:lumMod val="50000"/>
                  </a:schemeClr>
                </a:solidFill>
              </a:rPr>
              <a:t>NIESBUD:</a:t>
            </a:r>
          </a:p>
          <a:p>
            <a:pPr marL="285750" indent="-285750">
              <a:buFont typeface="Arial" panose="020B0604020202020204" pitchFamily="34" charset="0"/>
              <a:buChar char="•"/>
            </a:pPr>
            <a:r>
              <a:rPr lang="en-IN" sz="1600" dirty="0" smtClean="0">
                <a:solidFill>
                  <a:srgbClr val="C00000"/>
                </a:solidFill>
              </a:rPr>
              <a:t> EDP</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ESDP</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PMUMY</a:t>
            </a:r>
            <a:endParaRPr lang="en-IN" sz="1600" dirty="0">
              <a:solidFill>
                <a:srgbClr val="C00000"/>
              </a:solidFill>
            </a:endParaRPr>
          </a:p>
        </p:txBody>
      </p:sp>
      <p:sp>
        <p:nvSpPr>
          <p:cNvPr id="6" name="Rectangle 5"/>
          <p:cNvSpPr/>
          <p:nvPr/>
        </p:nvSpPr>
        <p:spPr>
          <a:xfrm>
            <a:off x="747212" y="3551872"/>
            <a:ext cx="7608627" cy="1477328"/>
          </a:xfrm>
          <a:prstGeom prst="rect">
            <a:avLst/>
          </a:prstGeom>
        </p:spPr>
        <p:txBody>
          <a:bodyPr wrap="square">
            <a:spAutoFit/>
          </a:bodyPr>
          <a:lstStyle/>
          <a:p>
            <a:r>
              <a:rPr lang="en-IN" b="1" dirty="0">
                <a:solidFill>
                  <a:schemeClr val="accent1">
                    <a:lumMod val="50000"/>
                  </a:schemeClr>
                </a:solidFill>
              </a:rPr>
              <a:t>MANAS &amp; DDUGKY:</a:t>
            </a:r>
          </a:p>
          <a:p>
            <a:pPr marL="285750" indent="-285750">
              <a:buFont typeface="Arial" panose="020B0604020202020204" pitchFamily="34" charset="0"/>
              <a:buChar char="•"/>
            </a:pPr>
            <a:r>
              <a:rPr lang="en-IN" sz="1600" dirty="0" smtClean="0">
                <a:solidFill>
                  <a:srgbClr val="C00000"/>
                </a:solidFill>
              </a:rPr>
              <a:t> Various Skill development courses</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MANAS comes under Ministry of Minority Affairs</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DDUGKY comes under Ministry of Rural development</a:t>
            </a:r>
          </a:p>
          <a:p>
            <a:pPr>
              <a:lnSpc>
                <a:spcPct val="150000"/>
              </a:lnSpc>
            </a:pPr>
            <a:endParaRPr lang="en-IN" sz="1600" dirty="0">
              <a:solidFill>
                <a:srgbClr val="C00000"/>
              </a:solidFill>
            </a:endParaRPr>
          </a:p>
        </p:txBody>
      </p:sp>
      <p:sp>
        <p:nvSpPr>
          <p:cNvPr id="7" name="Rectangle 6"/>
          <p:cNvSpPr/>
          <p:nvPr/>
        </p:nvSpPr>
        <p:spPr>
          <a:xfrm>
            <a:off x="747213" y="825148"/>
            <a:ext cx="7608627" cy="861774"/>
          </a:xfrm>
          <a:prstGeom prst="rect">
            <a:avLst/>
          </a:prstGeom>
        </p:spPr>
        <p:txBody>
          <a:bodyPr wrap="square">
            <a:spAutoFit/>
          </a:bodyPr>
          <a:lstStyle/>
          <a:p>
            <a:r>
              <a:rPr lang="en-IN" b="1" dirty="0" err="1" smtClean="0">
                <a:solidFill>
                  <a:schemeClr val="accent1">
                    <a:lumMod val="50000"/>
                  </a:schemeClr>
                </a:solidFill>
              </a:rPr>
              <a:t>Pradhan</a:t>
            </a:r>
            <a:r>
              <a:rPr lang="en-IN" b="1" dirty="0" smtClean="0">
                <a:solidFill>
                  <a:schemeClr val="accent1">
                    <a:lumMod val="50000"/>
                  </a:schemeClr>
                </a:solidFill>
              </a:rPr>
              <a:t> </a:t>
            </a:r>
            <a:r>
              <a:rPr lang="en-IN" b="1" dirty="0" err="1" smtClean="0">
                <a:solidFill>
                  <a:schemeClr val="accent1">
                    <a:lumMod val="50000"/>
                  </a:schemeClr>
                </a:solidFill>
              </a:rPr>
              <a:t>Mantri</a:t>
            </a:r>
            <a:r>
              <a:rPr lang="en-IN" b="1" dirty="0" smtClean="0">
                <a:solidFill>
                  <a:schemeClr val="accent1">
                    <a:lumMod val="50000"/>
                  </a:schemeClr>
                </a:solidFill>
              </a:rPr>
              <a:t> </a:t>
            </a:r>
            <a:r>
              <a:rPr lang="en-IN" b="1" dirty="0" err="1" smtClean="0">
                <a:solidFill>
                  <a:schemeClr val="accent1">
                    <a:lumMod val="50000"/>
                  </a:schemeClr>
                </a:solidFill>
              </a:rPr>
              <a:t>Kaushal</a:t>
            </a:r>
            <a:r>
              <a:rPr lang="en-IN" b="1" dirty="0" smtClean="0">
                <a:solidFill>
                  <a:schemeClr val="accent1">
                    <a:lumMod val="50000"/>
                  </a:schemeClr>
                </a:solidFill>
              </a:rPr>
              <a:t> </a:t>
            </a:r>
            <a:r>
              <a:rPr lang="en-IN" b="1" dirty="0" err="1" smtClean="0">
                <a:solidFill>
                  <a:schemeClr val="accent1">
                    <a:lumMod val="50000"/>
                  </a:schemeClr>
                </a:solidFill>
              </a:rPr>
              <a:t>Vikash</a:t>
            </a:r>
            <a:r>
              <a:rPr lang="en-IN" b="1" dirty="0" smtClean="0">
                <a:solidFill>
                  <a:schemeClr val="accent1">
                    <a:lumMod val="50000"/>
                  </a:schemeClr>
                </a:solidFill>
              </a:rPr>
              <a:t> </a:t>
            </a:r>
            <a:r>
              <a:rPr lang="en-IN" b="1" dirty="0" err="1" smtClean="0">
                <a:solidFill>
                  <a:schemeClr val="accent1">
                    <a:lumMod val="50000"/>
                  </a:schemeClr>
                </a:solidFill>
              </a:rPr>
              <a:t>Yojana</a:t>
            </a:r>
            <a:r>
              <a:rPr lang="en-IN" b="1" dirty="0" smtClean="0">
                <a:solidFill>
                  <a:schemeClr val="accent1">
                    <a:lumMod val="50000"/>
                  </a:schemeClr>
                </a:solidFill>
              </a:rPr>
              <a:t> (PMKVY):</a:t>
            </a:r>
          </a:p>
          <a:p>
            <a:pPr marL="285750" indent="-285750">
              <a:buFont typeface="Arial" panose="020B0604020202020204" pitchFamily="34" charset="0"/>
              <a:buChar char="•"/>
            </a:pPr>
            <a:r>
              <a:rPr lang="en-IN" sz="1600" dirty="0">
                <a:solidFill>
                  <a:srgbClr val="C00000"/>
                </a:solidFill>
              </a:rPr>
              <a:t>Various Skill </a:t>
            </a:r>
            <a:r>
              <a:rPr lang="en-IN" sz="1600" dirty="0" smtClean="0">
                <a:solidFill>
                  <a:srgbClr val="C00000"/>
                </a:solidFill>
              </a:rPr>
              <a:t>sector courses</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run and managed by NSDC and  sector skill councils</a:t>
            </a:r>
            <a:endParaRPr lang="en-IN" sz="1600" dirty="0">
              <a:solidFill>
                <a:srgbClr val="C00000"/>
              </a:solidFill>
            </a:endParaRPr>
          </a:p>
        </p:txBody>
      </p:sp>
      <p:pic>
        <p:nvPicPr>
          <p:cNvPr id="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Rectangle 15"/>
          <p:cNvSpPr/>
          <p:nvPr/>
        </p:nvSpPr>
        <p:spPr>
          <a:xfrm>
            <a:off x="762000" y="4724400"/>
            <a:ext cx="7608627" cy="1231106"/>
          </a:xfrm>
          <a:prstGeom prst="rect">
            <a:avLst/>
          </a:prstGeom>
        </p:spPr>
        <p:txBody>
          <a:bodyPr wrap="square">
            <a:spAutoFit/>
          </a:bodyPr>
          <a:lstStyle/>
          <a:p>
            <a:r>
              <a:rPr lang="en-IN" b="1" dirty="0">
                <a:solidFill>
                  <a:schemeClr val="accent1">
                    <a:lumMod val="50000"/>
                  </a:schemeClr>
                </a:solidFill>
              </a:rPr>
              <a:t>EDP </a:t>
            </a:r>
            <a:r>
              <a:rPr lang="en-IN" b="1" dirty="0" smtClean="0">
                <a:solidFill>
                  <a:schemeClr val="accent1">
                    <a:lumMod val="50000"/>
                  </a:schemeClr>
                </a:solidFill>
              </a:rPr>
              <a:t> under </a:t>
            </a:r>
            <a:r>
              <a:rPr lang="en-IN" b="1" dirty="0">
                <a:solidFill>
                  <a:schemeClr val="accent1">
                    <a:lumMod val="50000"/>
                  </a:schemeClr>
                </a:solidFill>
              </a:rPr>
              <a:t>PMEGP </a:t>
            </a:r>
            <a:r>
              <a:rPr lang="en-IN" b="1" dirty="0" smtClean="0">
                <a:solidFill>
                  <a:schemeClr val="accent1">
                    <a:lumMod val="50000"/>
                  </a:schemeClr>
                </a:solidFill>
              </a:rPr>
              <a:t>, KVIC (MSME</a:t>
            </a:r>
            <a:r>
              <a:rPr lang="en-IN" b="1" dirty="0">
                <a:solidFill>
                  <a:schemeClr val="accent1">
                    <a:lumMod val="50000"/>
                  </a:schemeClr>
                </a:solidFill>
              </a:rPr>
              <a:t>)</a:t>
            </a:r>
          </a:p>
          <a:p>
            <a:pPr marL="285750" indent="-285750">
              <a:buFont typeface="Arial" panose="020B0604020202020204" pitchFamily="34" charset="0"/>
              <a:buChar char="•"/>
            </a:pPr>
            <a:r>
              <a:rPr lang="en-IN" sz="1600" dirty="0" smtClean="0">
                <a:solidFill>
                  <a:srgbClr val="C00000"/>
                </a:solidFill>
              </a:rPr>
              <a:t>EDP</a:t>
            </a:r>
          </a:p>
          <a:p>
            <a:pPr marL="285750" indent="-285750">
              <a:buFont typeface="Arial" panose="020B0604020202020204" pitchFamily="34" charset="0"/>
              <a:buChar char="•"/>
            </a:pPr>
            <a:r>
              <a:rPr lang="en-IN" sz="1600" dirty="0" smtClean="0">
                <a:solidFill>
                  <a:srgbClr val="C00000"/>
                </a:solidFill>
              </a:rPr>
              <a:t>ESDP</a:t>
            </a:r>
          </a:p>
          <a:p>
            <a:pPr>
              <a:lnSpc>
                <a:spcPct val="150000"/>
              </a:lnSpc>
            </a:pPr>
            <a:endParaRPr lang="en-IN" sz="1600" dirty="0">
              <a:solidFill>
                <a:srgbClr val="C00000"/>
              </a:solidFill>
            </a:endParaRPr>
          </a:p>
        </p:txBody>
      </p:sp>
      <p:pic>
        <p:nvPicPr>
          <p:cNvPr id="1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75707" y="2362200"/>
            <a:ext cx="1600200" cy="1016794"/>
          </a:xfrm>
          <a:prstGeom prst="rect">
            <a:avLst/>
          </a:prstGeom>
          <a:ln>
            <a:solidFill>
              <a:schemeClr val="accent1"/>
            </a:solidFill>
          </a:ln>
          <a:extLst>
            <a:ext uri="{909E8E84-426E-40DD-AFC4-6F175D3DCCD1}">
              <a14:hiddenFill xmlns="" xmlns:a14="http://schemas.microsoft.com/office/drawing/2010/main">
                <a:solidFill>
                  <a:schemeClr val="accent1"/>
                </a:solidFill>
              </a14:hiddenFill>
            </a:ext>
          </a:extLst>
        </p:spPr>
      </p:pic>
      <p:pic>
        <p:nvPicPr>
          <p:cNvPr id="18"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97138" y="3657600"/>
            <a:ext cx="1600200" cy="847725"/>
          </a:xfrm>
          <a:prstGeom prst="rect">
            <a:avLst/>
          </a:prstGeom>
          <a:ln>
            <a:solidFill>
              <a:schemeClr val="accent1"/>
            </a:solidFill>
          </a:ln>
          <a:extLst>
            <a:ext uri="{909E8E84-426E-40DD-AFC4-6F175D3DCCD1}">
              <a14:hiddenFill xmlns="" xmlns:a14="http://schemas.microsoft.com/office/drawing/2010/main">
                <a:solidFill>
                  <a:schemeClr val="accent1"/>
                </a:solidFill>
              </a14:hiddenFill>
            </a:ext>
          </a:extLst>
        </p:spPr>
      </p:pic>
      <p:pic>
        <p:nvPicPr>
          <p:cNvPr id="19" name="Picture 18"/>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719904" y="4669920"/>
            <a:ext cx="1635937" cy="997806"/>
          </a:xfrm>
          <a:prstGeom prst="rect">
            <a:avLst/>
          </a:prstGeom>
          <a:ln>
            <a:solidFill>
              <a:schemeClr val="accent1"/>
            </a:solidFill>
          </a:ln>
        </p:spPr>
      </p:pic>
      <p:pic>
        <p:nvPicPr>
          <p:cNvPr id="20" name="Picture 19"/>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675707" y="1033031"/>
            <a:ext cx="1600200" cy="1100569"/>
          </a:xfrm>
          <a:prstGeom prst="rect">
            <a:avLst/>
          </a:prstGeom>
          <a:ln>
            <a:solidFill>
              <a:schemeClr val="accent1"/>
            </a:solidFill>
          </a:ln>
        </p:spPr>
      </p:pic>
    </p:spTree>
    <p:extLst>
      <p:ext uri="{BB962C8B-B14F-4D97-AF65-F5344CB8AC3E}">
        <p14:creationId xmlns="" xmlns:p14="http://schemas.microsoft.com/office/powerpoint/2010/main" val="2592643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9" y="438090"/>
            <a:ext cx="6248401"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Skill Development Trainings:</a:t>
            </a:r>
          </a:p>
        </p:txBody>
      </p:sp>
      <p:sp>
        <p:nvSpPr>
          <p:cNvPr id="3" name="Rectangle 2"/>
          <p:cNvSpPr/>
          <p:nvPr/>
        </p:nvSpPr>
        <p:spPr>
          <a:xfrm>
            <a:off x="747214" y="2016020"/>
            <a:ext cx="7608627" cy="1107996"/>
          </a:xfrm>
          <a:prstGeom prst="rect">
            <a:avLst/>
          </a:prstGeom>
        </p:spPr>
        <p:txBody>
          <a:bodyPr wrap="square">
            <a:spAutoFit/>
          </a:bodyPr>
          <a:lstStyle/>
          <a:p>
            <a:r>
              <a:rPr lang="en-US" b="1" dirty="0">
                <a:solidFill>
                  <a:schemeClr val="accent1">
                    <a:lumMod val="50000"/>
                  </a:schemeClr>
                </a:solidFill>
              </a:rPr>
              <a:t>Odisha Urban Livelihood Mission (OULM):</a:t>
            </a:r>
          </a:p>
          <a:p>
            <a:pPr marL="285750" indent="-285750">
              <a:buFont typeface="Arial" panose="020B0604020202020204" pitchFamily="34" charset="0"/>
              <a:buChar char="•"/>
            </a:pPr>
            <a:r>
              <a:rPr lang="en-IN" sz="1600" dirty="0" smtClean="0">
                <a:solidFill>
                  <a:srgbClr val="C00000"/>
                </a:solidFill>
              </a:rPr>
              <a:t> </a:t>
            </a:r>
            <a:r>
              <a:rPr lang="en-US" sz="1600" dirty="0">
                <a:solidFill>
                  <a:srgbClr val="C00000"/>
                </a:solidFill>
              </a:rPr>
              <a:t>Various Skill sector courses</a:t>
            </a:r>
          </a:p>
          <a:p>
            <a:pPr marL="285750" indent="-285750">
              <a:buFont typeface="Arial" panose="020B0604020202020204" pitchFamily="34" charset="0"/>
              <a:buChar char="•"/>
            </a:pPr>
            <a:r>
              <a:rPr lang="en-US" sz="1600" dirty="0">
                <a:solidFill>
                  <a:srgbClr val="C00000"/>
                </a:solidFill>
              </a:rPr>
              <a:t> run and managed by Ministry of Housing &amp; Urban </a:t>
            </a:r>
            <a:r>
              <a:rPr lang="en-US" sz="1600" dirty="0" smtClean="0">
                <a:solidFill>
                  <a:srgbClr val="C00000"/>
                </a:solidFill>
              </a:rPr>
              <a:t>Alleviation,</a:t>
            </a:r>
          </a:p>
          <a:p>
            <a:r>
              <a:rPr lang="en-US" sz="1600" dirty="0">
                <a:solidFill>
                  <a:srgbClr val="C00000"/>
                </a:solidFill>
              </a:rPr>
              <a:t> </a:t>
            </a:r>
            <a:r>
              <a:rPr lang="en-US" sz="1600" dirty="0" smtClean="0">
                <a:solidFill>
                  <a:srgbClr val="C00000"/>
                </a:solidFill>
              </a:rPr>
              <a:t>      Govt</a:t>
            </a:r>
            <a:r>
              <a:rPr lang="en-US" sz="1600" dirty="0">
                <a:solidFill>
                  <a:srgbClr val="C00000"/>
                </a:solidFill>
              </a:rPr>
              <a:t>. of India. </a:t>
            </a:r>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sp>
        <p:nvSpPr>
          <p:cNvPr id="5" name="Rectangle 4"/>
          <p:cNvSpPr/>
          <p:nvPr/>
        </p:nvSpPr>
        <p:spPr>
          <a:xfrm>
            <a:off x="747214" y="3235404"/>
            <a:ext cx="7608627" cy="615553"/>
          </a:xfrm>
          <a:prstGeom prst="rect">
            <a:avLst/>
          </a:prstGeom>
        </p:spPr>
        <p:txBody>
          <a:bodyPr wrap="square">
            <a:spAutoFit/>
          </a:bodyPr>
          <a:lstStyle/>
          <a:p>
            <a:r>
              <a:rPr lang="en-IN" b="1" dirty="0">
                <a:solidFill>
                  <a:schemeClr val="accent1">
                    <a:lumMod val="50000"/>
                  </a:schemeClr>
                </a:solidFill>
              </a:rPr>
              <a:t>NCVT - SDI:</a:t>
            </a:r>
          </a:p>
          <a:p>
            <a:pPr marL="285750" indent="-285750">
              <a:buFont typeface="Arial" panose="020B0604020202020204" pitchFamily="34" charset="0"/>
              <a:buChar char="•"/>
            </a:pPr>
            <a:r>
              <a:rPr lang="en-IN" sz="1600" dirty="0">
                <a:solidFill>
                  <a:srgbClr val="C00000"/>
                </a:solidFill>
              </a:rPr>
              <a:t>Various Skill sector courses</a:t>
            </a:r>
          </a:p>
        </p:txBody>
      </p:sp>
      <p:sp>
        <p:nvSpPr>
          <p:cNvPr id="6" name="Rectangle 5"/>
          <p:cNvSpPr/>
          <p:nvPr/>
        </p:nvSpPr>
        <p:spPr>
          <a:xfrm>
            <a:off x="747212" y="4771072"/>
            <a:ext cx="7608627" cy="615553"/>
          </a:xfrm>
          <a:prstGeom prst="rect">
            <a:avLst/>
          </a:prstGeom>
        </p:spPr>
        <p:txBody>
          <a:bodyPr wrap="square">
            <a:spAutoFit/>
          </a:bodyPr>
          <a:lstStyle/>
          <a:p>
            <a:r>
              <a:rPr lang="en-IN" b="1" dirty="0">
                <a:solidFill>
                  <a:schemeClr val="accent1">
                    <a:lumMod val="50000"/>
                  </a:schemeClr>
                </a:solidFill>
              </a:rPr>
              <a:t>National Institute of Open Schooling (NIOS):</a:t>
            </a:r>
          </a:p>
          <a:p>
            <a:pPr marL="285750" indent="-285750">
              <a:buFont typeface="Arial" panose="020B0604020202020204" pitchFamily="34" charset="0"/>
              <a:buChar char="•"/>
            </a:pPr>
            <a:r>
              <a:rPr lang="en-IN" sz="1600" dirty="0" smtClean="0">
                <a:solidFill>
                  <a:srgbClr val="C00000"/>
                </a:solidFill>
              </a:rPr>
              <a:t>10</a:t>
            </a:r>
            <a:r>
              <a:rPr lang="en-IN" sz="1600" baseline="30000" dirty="0" smtClean="0">
                <a:solidFill>
                  <a:srgbClr val="C00000"/>
                </a:solidFill>
              </a:rPr>
              <a:t>th</a:t>
            </a:r>
            <a:r>
              <a:rPr lang="en-IN" sz="1600" dirty="0" smtClean="0">
                <a:solidFill>
                  <a:srgbClr val="C00000"/>
                </a:solidFill>
              </a:rPr>
              <a:t> and +2 Course</a:t>
            </a:r>
            <a:endParaRPr lang="en-IN" sz="1600" dirty="0">
              <a:solidFill>
                <a:srgbClr val="C00000"/>
              </a:solidFill>
            </a:endParaRPr>
          </a:p>
        </p:txBody>
      </p:sp>
      <p:sp>
        <p:nvSpPr>
          <p:cNvPr id="7" name="Rectangle 6"/>
          <p:cNvSpPr/>
          <p:nvPr/>
        </p:nvSpPr>
        <p:spPr>
          <a:xfrm>
            <a:off x="747213" y="825148"/>
            <a:ext cx="7608627" cy="1107996"/>
          </a:xfrm>
          <a:prstGeom prst="rect">
            <a:avLst/>
          </a:prstGeom>
        </p:spPr>
        <p:txBody>
          <a:bodyPr wrap="square">
            <a:spAutoFit/>
          </a:bodyPr>
          <a:lstStyle/>
          <a:p>
            <a:r>
              <a:rPr lang="en-IN" b="1" dirty="0">
                <a:solidFill>
                  <a:schemeClr val="accent1">
                    <a:lumMod val="50000"/>
                  </a:schemeClr>
                </a:solidFill>
              </a:rPr>
              <a:t>National Urban Livelihood Mission (NULM):</a:t>
            </a:r>
          </a:p>
          <a:p>
            <a:pPr marL="285750" indent="-285750">
              <a:buFont typeface="Arial" panose="020B0604020202020204" pitchFamily="34" charset="0"/>
              <a:buChar char="•"/>
            </a:pPr>
            <a:r>
              <a:rPr lang="en-IN" sz="1600" dirty="0">
                <a:solidFill>
                  <a:srgbClr val="C00000"/>
                </a:solidFill>
              </a:rPr>
              <a:t>Various Skill </a:t>
            </a:r>
            <a:r>
              <a:rPr lang="en-IN" sz="1600" dirty="0" smtClean="0">
                <a:solidFill>
                  <a:srgbClr val="C00000"/>
                </a:solidFill>
              </a:rPr>
              <a:t>sector courses</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run and managed by Ministry of Housing &amp; Urban Alleviation,</a:t>
            </a:r>
          </a:p>
          <a:p>
            <a:r>
              <a:rPr lang="en-IN" sz="1600" dirty="0">
                <a:solidFill>
                  <a:srgbClr val="C00000"/>
                </a:solidFill>
              </a:rPr>
              <a:t> </a:t>
            </a:r>
            <a:r>
              <a:rPr lang="en-IN" sz="1600" dirty="0" smtClean="0">
                <a:solidFill>
                  <a:srgbClr val="C00000"/>
                </a:solidFill>
              </a:rPr>
              <a:t>     Govt. of India. </a:t>
            </a:r>
            <a:endParaRPr lang="en-IN" sz="1600" dirty="0">
              <a:solidFill>
                <a:srgbClr val="C00000"/>
              </a:solidFill>
            </a:endParaRPr>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75707" y="2362200"/>
            <a:ext cx="1600200" cy="1016794"/>
          </a:xfrm>
          <a:prstGeom prst="rect">
            <a:avLst/>
          </a:prstGeom>
          <a:ln>
            <a:solidFill>
              <a:schemeClr val="accent1"/>
            </a:solidFill>
          </a:ln>
          <a:extLst>
            <a:ext uri="{909E8E84-426E-40DD-AFC4-6F175D3DCCD1}">
              <a14:hiddenFill xmlns=""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675707" y="1033031"/>
            <a:ext cx="1600200" cy="1100569"/>
          </a:xfrm>
          <a:prstGeom prst="rect">
            <a:avLst/>
          </a:prstGeom>
          <a:ln>
            <a:solidFill>
              <a:schemeClr val="accent1"/>
            </a:solidFill>
          </a:ln>
        </p:spPr>
      </p:pic>
      <p:pic>
        <p:nvPicPr>
          <p:cNvPr id="1026" name="Picture 2" descr="E:\p drive\project\121031041942_315px-Sambalpur_university_logo.svg.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675708" y="3378994"/>
            <a:ext cx="1600200" cy="132382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Rectangle 13"/>
          <p:cNvSpPr/>
          <p:nvPr/>
        </p:nvSpPr>
        <p:spPr>
          <a:xfrm>
            <a:off x="762000" y="4032647"/>
            <a:ext cx="7608627" cy="615553"/>
          </a:xfrm>
          <a:prstGeom prst="rect">
            <a:avLst/>
          </a:prstGeom>
        </p:spPr>
        <p:txBody>
          <a:bodyPr wrap="square">
            <a:spAutoFit/>
          </a:bodyPr>
          <a:lstStyle/>
          <a:p>
            <a:r>
              <a:rPr lang="en-IN" b="1" dirty="0" err="1">
                <a:solidFill>
                  <a:schemeClr val="accent1">
                    <a:lumMod val="50000"/>
                  </a:schemeClr>
                </a:solidFill>
              </a:rPr>
              <a:t>Sambalpur</a:t>
            </a:r>
            <a:r>
              <a:rPr lang="en-IN" b="1" dirty="0">
                <a:solidFill>
                  <a:schemeClr val="accent1">
                    <a:lumMod val="50000"/>
                  </a:schemeClr>
                </a:solidFill>
              </a:rPr>
              <a:t> University Courses Under DDCE:</a:t>
            </a:r>
          </a:p>
          <a:p>
            <a:pPr marL="285750" indent="-285750">
              <a:buFont typeface="Arial" panose="020B0604020202020204" pitchFamily="34" charset="0"/>
              <a:buChar char="•"/>
            </a:pPr>
            <a:r>
              <a:rPr lang="en-IN" sz="1600" dirty="0">
                <a:solidFill>
                  <a:srgbClr val="C00000"/>
                </a:solidFill>
              </a:rPr>
              <a:t> </a:t>
            </a:r>
            <a:r>
              <a:rPr lang="en-IN" sz="1600" dirty="0" smtClean="0">
                <a:solidFill>
                  <a:srgbClr val="C00000"/>
                </a:solidFill>
              </a:rPr>
              <a:t>MCA, MBA, BBA, BCA, PGDCA etc.</a:t>
            </a:r>
            <a:endParaRPr lang="en-IN" sz="1600" dirty="0">
              <a:solidFill>
                <a:srgbClr val="C00000"/>
              </a:solidFill>
            </a:endParaRPr>
          </a:p>
        </p:txBody>
      </p:sp>
      <p:pic>
        <p:nvPicPr>
          <p:cNvPr id="1027" name="Picture 3" descr="D:\S.k.dang\Tally Data Sambit\tally champs pics\NIOS-Logo.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675709" y="4891325"/>
            <a:ext cx="1600200" cy="990600"/>
          </a:xfrm>
          <a:prstGeom prst="rect">
            <a:avLst/>
          </a:prstGeom>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862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45720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Projects executed:</a:t>
            </a:r>
          </a:p>
        </p:txBody>
      </p:sp>
      <p:sp>
        <p:nvSpPr>
          <p:cNvPr id="3" name="Rectangle 2"/>
          <p:cNvSpPr/>
          <p:nvPr/>
        </p:nvSpPr>
        <p:spPr>
          <a:xfrm>
            <a:off x="658504" y="937736"/>
            <a:ext cx="7608627" cy="738664"/>
          </a:xfrm>
          <a:prstGeom prst="rect">
            <a:avLst/>
          </a:prstGeom>
        </p:spPr>
        <p:txBody>
          <a:bodyPr wrap="square">
            <a:spAutoFit/>
          </a:bodyPr>
          <a:lstStyle/>
          <a:p>
            <a:pPr>
              <a:lnSpc>
                <a:spcPct val="100000"/>
              </a:lnSpc>
            </a:pPr>
            <a:r>
              <a:rPr lang="en-IN" b="1" dirty="0" smtClean="0">
                <a:solidFill>
                  <a:srgbClr val="0070C0"/>
                </a:solidFill>
              </a:rPr>
              <a:t>NCVT- MES</a:t>
            </a:r>
            <a:r>
              <a:rPr lang="en-IN" dirty="0" smtClean="0">
                <a:solidFill>
                  <a:srgbClr val="C00000"/>
                </a:solidFill>
              </a:rPr>
              <a:t>:</a:t>
            </a:r>
          </a:p>
          <a:p>
            <a:pPr marL="285750" indent="-285750">
              <a:lnSpc>
                <a:spcPct val="150000"/>
              </a:lnSpc>
              <a:buFont typeface="Arial" panose="020B0604020202020204" pitchFamily="34" charset="0"/>
              <a:buChar char="•"/>
            </a:pPr>
            <a:r>
              <a:rPr lang="en-IN" sz="1600" dirty="0" smtClean="0">
                <a:solidFill>
                  <a:srgbClr val="C00000"/>
                </a:solidFill>
              </a:rPr>
              <a:t> 2500+ Trainee Trained in Different Courses</a:t>
            </a:r>
            <a:endParaRPr lang="en-IN" sz="1400" dirty="0" smtClean="0">
              <a:solidFill>
                <a:srgbClr val="C00000"/>
              </a:solidFill>
            </a:endParaRPr>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sp>
        <p:nvSpPr>
          <p:cNvPr id="5" name="Rectangle 4"/>
          <p:cNvSpPr/>
          <p:nvPr/>
        </p:nvSpPr>
        <p:spPr>
          <a:xfrm>
            <a:off x="697173" y="3147536"/>
            <a:ext cx="7608627" cy="738664"/>
          </a:xfrm>
          <a:prstGeom prst="rect">
            <a:avLst/>
          </a:prstGeom>
        </p:spPr>
        <p:txBody>
          <a:bodyPr wrap="square">
            <a:spAutoFit/>
          </a:bodyPr>
          <a:lstStyle/>
          <a:p>
            <a:pPr>
              <a:lnSpc>
                <a:spcPct val="100000"/>
              </a:lnSpc>
            </a:pPr>
            <a:r>
              <a:rPr lang="en-IN" b="1" dirty="0">
                <a:solidFill>
                  <a:srgbClr val="0070C0"/>
                </a:solidFill>
              </a:rPr>
              <a:t>OULM:</a:t>
            </a:r>
          </a:p>
          <a:p>
            <a:pPr marL="285750" indent="-285750">
              <a:lnSpc>
                <a:spcPct val="150000"/>
              </a:lnSpc>
              <a:buFont typeface="Arial" panose="020B0604020202020204" pitchFamily="34" charset="0"/>
              <a:buChar char="•"/>
            </a:pPr>
            <a:r>
              <a:rPr lang="en-IN" sz="1600" dirty="0" smtClean="0">
                <a:solidFill>
                  <a:srgbClr val="C00000"/>
                </a:solidFill>
              </a:rPr>
              <a:t> 1000+ </a:t>
            </a:r>
            <a:r>
              <a:rPr lang="en-IN" sz="1600" dirty="0">
                <a:solidFill>
                  <a:srgbClr val="C00000"/>
                </a:solidFill>
              </a:rPr>
              <a:t>Trainee Trained in Different Trades</a:t>
            </a:r>
          </a:p>
        </p:txBody>
      </p:sp>
      <p:sp>
        <p:nvSpPr>
          <p:cNvPr id="6" name="Rectangle 5"/>
          <p:cNvSpPr/>
          <p:nvPr/>
        </p:nvSpPr>
        <p:spPr>
          <a:xfrm>
            <a:off x="685800" y="4648200"/>
            <a:ext cx="7608627" cy="738664"/>
          </a:xfrm>
          <a:prstGeom prst="rect">
            <a:avLst/>
          </a:prstGeom>
        </p:spPr>
        <p:txBody>
          <a:bodyPr wrap="square">
            <a:spAutoFit/>
          </a:bodyPr>
          <a:lstStyle/>
          <a:p>
            <a:pPr>
              <a:lnSpc>
                <a:spcPct val="100000"/>
              </a:lnSpc>
            </a:pPr>
            <a:r>
              <a:rPr lang="en-IN" b="1" dirty="0" smtClean="0">
                <a:solidFill>
                  <a:srgbClr val="0070C0"/>
                </a:solidFill>
              </a:rPr>
              <a:t>KBVTI Self Financing Courses:</a:t>
            </a:r>
            <a:endParaRPr lang="en-IN" b="1" dirty="0">
              <a:solidFill>
                <a:srgbClr val="0070C0"/>
              </a:solidFill>
            </a:endParaRPr>
          </a:p>
          <a:p>
            <a:pPr marL="285750" indent="-285750">
              <a:lnSpc>
                <a:spcPct val="150000"/>
              </a:lnSpc>
              <a:buFont typeface="Arial" panose="020B0604020202020204" pitchFamily="34" charset="0"/>
              <a:buChar char="•"/>
            </a:pPr>
            <a:r>
              <a:rPr lang="en-IN" sz="1600" dirty="0" smtClean="0">
                <a:solidFill>
                  <a:srgbClr val="C00000"/>
                </a:solidFill>
              </a:rPr>
              <a:t>5000+ candidates trained</a:t>
            </a:r>
            <a:endParaRPr lang="en-IN" sz="1600" dirty="0">
              <a:solidFill>
                <a:srgbClr val="C00000"/>
              </a:solidFill>
            </a:endParaRPr>
          </a:p>
        </p:txBody>
      </p:sp>
      <p:sp>
        <p:nvSpPr>
          <p:cNvPr id="7" name="Rectangle 6"/>
          <p:cNvSpPr/>
          <p:nvPr/>
        </p:nvSpPr>
        <p:spPr>
          <a:xfrm>
            <a:off x="697173" y="5357336"/>
            <a:ext cx="7608627" cy="738664"/>
          </a:xfrm>
          <a:prstGeom prst="rect">
            <a:avLst/>
          </a:prstGeom>
        </p:spPr>
        <p:txBody>
          <a:bodyPr wrap="square">
            <a:spAutoFit/>
          </a:bodyPr>
          <a:lstStyle/>
          <a:p>
            <a:pPr>
              <a:lnSpc>
                <a:spcPct val="100000"/>
              </a:lnSpc>
            </a:pPr>
            <a:r>
              <a:rPr lang="en-IN" b="1" dirty="0">
                <a:solidFill>
                  <a:srgbClr val="0070C0"/>
                </a:solidFill>
              </a:rPr>
              <a:t>MANAS &amp; DDUGKY, </a:t>
            </a:r>
            <a:r>
              <a:rPr lang="en-IN" b="1" dirty="0" smtClean="0">
                <a:solidFill>
                  <a:srgbClr val="0070C0"/>
                </a:solidFill>
              </a:rPr>
              <a:t>NIESBUD &amp; NULM </a:t>
            </a:r>
            <a:r>
              <a:rPr lang="en-IN" dirty="0" smtClean="0">
                <a:solidFill>
                  <a:srgbClr val="C00000"/>
                </a:solidFill>
              </a:rPr>
              <a:t>:</a:t>
            </a:r>
          </a:p>
          <a:p>
            <a:pPr marL="285750" indent="-285750">
              <a:lnSpc>
                <a:spcPct val="150000"/>
              </a:lnSpc>
              <a:buFont typeface="Arial" panose="020B0604020202020204" pitchFamily="34" charset="0"/>
              <a:buChar char="•"/>
            </a:pPr>
            <a:r>
              <a:rPr lang="en-IN" sz="1600" dirty="0" smtClean="0">
                <a:solidFill>
                  <a:srgbClr val="C00000"/>
                </a:solidFill>
              </a:rPr>
              <a:t>In progress</a:t>
            </a:r>
            <a:endParaRPr lang="en-IN" sz="1600"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tretch>
            <a:fillRect/>
          </a:stretch>
        </p:blipFill>
        <p:spPr bwMode="auto">
          <a:xfrm>
            <a:off x="5029200" y="1359933"/>
            <a:ext cx="3733800" cy="3440668"/>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86601"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Rectangle 9"/>
          <p:cNvSpPr/>
          <p:nvPr/>
        </p:nvSpPr>
        <p:spPr>
          <a:xfrm>
            <a:off x="685800" y="1676400"/>
            <a:ext cx="7608627" cy="738664"/>
          </a:xfrm>
          <a:prstGeom prst="rect">
            <a:avLst/>
          </a:prstGeom>
        </p:spPr>
        <p:txBody>
          <a:bodyPr wrap="square">
            <a:spAutoFit/>
          </a:bodyPr>
          <a:lstStyle/>
          <a:p>
            <a:pPr>
              <a:lnSpc>
                <a:spcPct val="100000"/>
              </a:lnSpc>
            </a:pPr>
            <a:r>
              <a:rPr lang="en-IN" b="1" dirty="0">
                <a:solidFill>
                  <a:srgbClr val="0070C0"/>
                </a:solidFill>
              </a:rPr>
              <a:t>NSDC- STAR</a:t>
            </a:r>
            <a:r>
              <a:rPr lang="en-IN" dirty="0" smtClean="0">
                <a:solidFill>
                  <a:srgbClr val="C00000"/>
                </a:solidFill>
              </a:rPr>
              <a:t>:</a:t>
            </a:r>
          </a:p>
          <a:p>
            <a:pPr marL="285750" indent="-285750">
              <a:lnSpc>
                <a:spcPct val="150000"/>
              </a:lnSpc>
              <a:buFont typeface="Arial" panose="020B0604020202020204" pitchFamily="34" charset="0"/>
              <a:buChar char="•"/>
            </a:pPr>
            <a:r>
              <a:rPr lang="en-IN" sz="1600" dirty="0" smtClean="0">
                <a:solidFill>
                  <a:srgbClr val="C00000"/>
                </a:solidFill>
              </a:rPr>
              <a:t> 1000+ Trainee Trained in Different Courses</a:t>
            </a:r>
            <a:endParaRPr lang="en-IN" sz="1400" dirty="0" smtClean="0">
              <a:solidFill>
                <a:srgbClr val="C00000"/>
              </a:solidFill>
            </a:endParaRPr>
          </a:p>
        </p:txBody>
      </p:sp>
      <p:sp>
        <p:nvSpPr>
          <p:cNvPr id="12" name="Rectangle 11"/>
          <p:cNvSpPr/>
          <p:nvPr/>
        </p:nvSpPr>
        <p:spPr>
          <a:xfrm>
            <a:off x="685800" y="3962400"/>
            <a:ext cx="7608627" cy="738664"/>
          </a:xfrm>
          <a:prstGeom prst="rect">
            <a:avLst/>
          </a:prstGeom>
        </p:spPr>
        <p:txBody>
          <a:bodyPr wrap="square">
            <a:spAutoFit/>
          </a:bodyPr>
          <a:lstStyle/>
          <a:p>
            <a:pPr>
              <a:lnSpc>
                <a:spcPct val="100000"/>
              </a:lnSpc>
            </a:pPr>
            <a:r>
              <a:rPr lang="en-IN" b="1" dirty="0">
                <a:solidFill>
                  <a:srgbClr val="0070C0"/>
                </a:solidFill>
              </a:rPr>
              <a:t>NDLM:</a:t>
            </a:r>
          </a:p>
          <a:p>
            <a:pPr marL="285750" indent="-285750">
              <a:lnSpc>
                <a:spcPct val="150000"/>
              </a:lnSpc>
              <a:buFont typeface="Arial" panose="020B0604020202020204" pitchFamily="34" charset="0"/>
              <a:buChar char="•"/>
            </a:pPr>
            <a:r>
              <a:rPr lang="en-IN" sz="1600" dirty="0" smtClean="0">
                <a:solidFill>
                  <a:srgbClr val="C00000"/>
                </a:solidFill>
              </a:rPr>
              <a:t> 500+ Trainee Trained and Continue</a:t>
            </a:r>
            <a:endParaRPr lang="en-IN" sz="1600" dirty="0">
              <a:solidFill>
                <a:srgbClr val="C00000"/>
              </a:solidFill>
            </a:endParaRPr>
          </a:p>
        </p:txBody>
      </p:sp>
      <p:sp>
        <p:nvSpPr>
          <p:cNvPr id="13" name="Rectangle 12"/>
          <p:cNvSpPr/>
          <p:nvPr/>
        </p:nvSpPr>
        <p:spPr>
          <a:xfrm>
            <a:off x="697173" y="2362200"/>
            <a:ext cx="7608627" cy="738664"/>
          </a:xfrm>
          <a:prstGeom prst="rect">
            <a:avLst/>
          </a:prstGeom>
        </p:spPr>
        <p:txBody>
          <a:bodyPr wrap="square">
            <a:spAutoFit/>
          </a:bodyPr>
          <a:lstStyle/>
          <a:p>
            <a:pPr>
              <a:lnSpc>
                <a:spcPct val="100000"/>
              </a:lnSpc>
            </a:pPr>
            <a:r>
              <a:rPr lang="en-IN" b="1" dirty="0">
                <a:solidFill>
                  <a:srgbClr val="0070C0"/>
                </a:solidFill>
              </a:rPr>
              <a:t>NULM:</a:t>
            </a:r>
          </a:p>
          <a:p>
            <a:pPr marL="285750" indent="-285750">
              <a:lnSpc>
                <a:spcPct val="150000"/>
              </a:lnSpc>
              <a:buFont typeface="Arial" panose="020B0604020202020204" pitchFamily="34" charset="0"/>
              <a:buChar char="•"/>
            </a:pPr>
            <a:r>
              <a:rPr lang="en-IN" sz="1600" dirty="0" smtClean="0">
                <a:solidFill>
                  <a:srgbClr val="C00000"/>
                </a:solidFill>
              </a:rPr>
              <a:t> 3000+ </a:t>
            </a:r>
            <a:r>
              <a:rPr lang="en-IN" sz="1600" dirty="0">
                <a:solidFill>
                  <a:srgbClr val="C00000"/>
                </a:solidFill>
              </a:rPr>
              <a:t>Trainee Trained in Different </a:t>
            </a:r>
            <a:r>
              <a:rPr lang="en-IN" sz="1600" dirty="0" smtClean="0">
                <a:solidFill>
                  <a:srgbClr val="C00000"/>
                </a:solidFill>
              </a:rPr>
              <a:t>Trades</a:t>
            </a:r>
            <a:endParaRPr lang="en-IN" sz="1600" dirty="0">
              <a:solidFill>
                <a:srgbClr val="C00000"/>
              </a:solidFill>
            </a:endParaRPr>
          </a:p>
        </p:txBody>
      </p:sp>
    </p:spTree>
    <p:extLst>
      <p:ext uri="{BB962C8B-B14F-4D97-AF65-F5344CB8AC3E}">
        <p14:creationId xmlns="" xmlns:p14="http://schemas.microsoft.com/office/powerpoint/2010/main" val="414068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Kampa Bhai Vocational Training Institute Ltd.</a:t>
            </a:r>
            <a:endParaRPr lang="en-US" dirty="0"/>
          </a:p>
        </p:txBody>
      </p:sp>
      <p:sp>
        <p:nvSpPr>
          <p:cNvPr id="6" name="Rectangle 5"/>
          <p:cNvSpPr/>
          <p:nvPr/>
        </p:nvSpPr>
        <p:spPr>
          <a:xfrm>
            <a:off x="762001" y="914400"/>
            <a:ext cx="8000999" cy="923330"/>
          </a:xfrm>
          <a:prstGeom prst="rect">
            <a:avLst/>
          </a:prstGeom>
        </p:spPr>
        <p:txBody>
          <a:bodyPr wrap="square">
            <a:spAutoFit/>
          </a:bodyPr>
          <a:lstStyle/>
          <a:p>
            <a:r>
              <a:rPr lang="en-US" b="1" dirty="0" smtClean="0">
                <a:solidFill>
                  <a:srgbClr val="002060"/>
                </a:solidFill>
              </a:rPr>
              <a:t>Management Team: </a:t>
            </a:r>
            <a:r>
              <a:rPr lang="en-US" dirty="0" smtClean="0">
                <a:solidFill>
                  <a:srgbClr val="002060"/>
                </a:solidFill>
              </a:rPr>
              <a:t>professionals with work experience in reputed corporate houses, people with political background and retired bureaucrats.</a:t>
            </a:r>
          </a:p>
          <a:p>
            <a:endParaRPr lang="en-US" dirty="0">
              <a:solidFill>
                <a:srgbClr val="002060"/>
              </a:solidFill>
            </a:endParaRPr>
          </a:p>
        </p:txBody>
      </p:sp>
      <p:sp>
        <p:nvSpPr>
          <p:cNvPr id="8" name="TextBox 7"/>
          <p:cNvSpPr txBox="1"/>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Management Team:</a:t>
            </a: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44903" y="2235860"/>
            <a:ext cx="2218733" cy="1395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50000"/>
          <a:stretch/>
        </p:blipFill>
        <p:spPr bwMode="auto">
          <a:xfrm>
            <a:off x="5944903" y="3917092"/>
            <a:ext cx="2247566" cy="137160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2" name="TextBox 1"/>
          <p:cNvSpPr txBox="1"/>
          <p:nvPr/>
        </p:nvSpPr>
        <p:spPr>
          <a:xfrm>
            <a:off x="671014" y="5638800"/>
            <a:ext cx="8091986" cy="369332"/>
          </a:xfrm>
          <a:prstGeom prst="rect">
            <a:avLst/>
          </a:prstGeom>
          <a:noFill/>
        </p:spPr>
        <p:txBody>
          <a:bodyPr wrap="square" rtlCol="0">
            <a:spAutoFit/>
          </a:bodyPr>
          <a:lstStyle/>
          <a:p>
            <a:r>
              <a:rPr lang="en-US" dirty="0" smtClean="0">
                <a:solidFill>
                  <a:srgbClr val="C00000"/>
                </a:solidFill>
              </a:rPr>
              <a:t>Our professional team help our clients achieve their goal with ease.</a:t>
            </a:r>
            <a:endParaRPr lang="en-US" dirty="0">
              <a:solidFill>
                <a:srgbClr val="C00000"/>
              </a:solidFill>
            </a:endParaRPr>
          </a:p>
        </p:txBody>
      </p:sp>
      <p:sp>
        <p:nvSpPr>
          <p:cNvPr id="4" name="TextBox 3"/>
          <p:cNvSpPr txBox="1"/>
          <p:nvPr/>
        </p:nvSpPr>
        <p:spPr>
          <a:xfrm>
            <a:off x="304800" y="1600200"/>
            <a:ext cx="5043986" cy="2031325"/>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 Professionals from corporate world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 People with political Background</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 Retired Govt.  officers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 Subject matter experts</a:t>
            </a:r>
            <a:endParaRPr lang="en-US" dirty="0"/>
          </a:p>
        </p:txBody>
      </p:sp>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rotWithShape="1">
          <a:blip r:embed="rId5" cstate="print">
            <a:extLst>
              <a:ext uri="{28A0092B-C50C-407E-A947-70E740481C1C}">
                <a14:useLocalDpi xmlns="" xmlns:a14="http://schemas.microsoft.com/office/drawing/2010/main" val="0"/>
              </a:ext>
            </a:extLst>
          </a:blip>
          <a:srcRect r="66359"/>
          <a:stretch/>
        </p:blipFill>
        <p:spPr>
          <a:xfrm>
            <a:off x="3429000" y="3917092"/>
            <a:ext cx="2133600" cy="1460837"/>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4132561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Training Infrastructure:</a:t>
            </a:r>
          </a:p>
        </p:txBody>
      </p:sp>
      <p:pic>
        <p:nvPicPr>
          <p:cNvPr id="7" name="Picture 6"/>
          <p:cNvPicPr/>
          <p:nvPr/>
        </p:nvPicPr>
        <p:blipFill>
          <a:blip r:embed="rId3">
            <a:extLst>
              <a:ext uri="{28A0092B-C50C-407E-A947-70E740481C1C}">
                <a14:useLocalDpi xmlns="" xmlns:a14="http://schemas.microsoft.com/office/drawing/2010/main" val="0"/>
              </a:ext>
            </a:extLst>
          </a:blip>
          <a:srcRect/>
          <a:stretch>
            <a:fillRect/>
          </a:stretch>
        </p:blipFill>
        <p:spPr bwMode="auto">
          <a:xfrm>
            <a:off x="914400" y="1219200"/>
            <a:ext cx="6972299" cy="4724400"/>
          </a:xfrm>
          <a:prstGeom prst="rect">
            <a:avLst/>
          </a:prstGeom>
          <a:noFill/>
        </p:spPr>
      </p:pic>
    </p:spTree>
    <p:extLst>
      <p:ext uri="{BB962C8B-B14F-4D97-AF65-F5344CB8AC3E}">
        <p14:creationId xmlns="" xmlns:p14="http://schemas.microsoft.com/office/powerpoint/2010/main" val="1251133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800" dirty="0"/>
              <a:t>Benefit of Becoming a KBVTI Authorized Training Partner</a:t>
            </a:r>
          </a:p>
        </p:txBody>
      </p:sp>
      <p:sp>
        <p:nvSpPr>
          <p:cNvPr id="2" name="Rectangle 1"/>
          <p:cNvSpPr/>
          <p:nvPr/>
        </p:nvSpPr>
        <p:spPr>
          <a:xfrm>
            <a:off x="685800" y="762000"/>
            <a:ext cx="7924800" cy="5355312"/>
          </a:xfrm>
          <a:prstGeom prst="rect">
            <a:avLst/>
          </a:prstGeom>
        </p:spPr>
        <p:txBody>
          <a:bodyPr wrap="square">
            <a:spAutoFit/>
          </a:bodyPr>
          <a:lstStyle/>
          <a:p>
            <a:pPr marL="285750" indent="-285750" algn="just">
              <a:buFont typeface="Wingdings" pitchFamily="2" charset="2"/>
              <a:buChar char="§"/>
            </a:pPr>
            <a:r>
              <a:rPr lang="en-US" dirty="0">
                <a:solidFill>
                  <a:srgbClr val="002060"/>
                </a:solidFill>
                <a:cs typeface="Calibri" pitchFamily="34" charset="0"/>
              </a:rPr>
              <a:t>Authority to use BRAND KBVTI in your promotional activities.</a:t>
            </a:r>
          </a:p>
          <a:p>
            <a:pPr marL="285750" indent="-285750" algn="just">
              <a:buFont typeface="Wingdings" pitchFamily="2" charset="2"/>
              <a:buChar char="§"/>
            </a:pPr>
            <a:r>
              <a:rPr lang="en-US" dirty="0" smtClean="0">
                <a:solidFill>
                  <a:srgbClr val="002060"/>
                </a:solidFill>
                <a:cs typeface="Calibri" pitchFamily="34" charset="0"/>
              </a:rPr>
              <a:t>Franchise </a:t>
            </a:r>
            <a:r>
              <a:rPr lang="en-US" dirty="0">
                <a:solidFill>
                  <a:srgbClr val="002060"/>
                </a:solidFill>
                <a:cs typeface="Calibri" pitchFamily="34" charset="0"/>
              </a:rPr>
              <a:t>at low cost with flexible terms and conditions.</a:t>
            </a:r>
          </a:p>
          <a:p>
            <a:pPr marL="285750" indent="-285750" algn="just">
              <a:buFont typeface="Wingdings" pitchFamily="2" charset="2"/>
              <a:buChar char="§"/>
            </a:pPr>
            <a:r>
              <a:rPr lang="en-US" dirty="0" smtClean="0">
                <a:solidFill>
                  <a:srgbClr val="002060"/>
                </a:solidFill>
                <a:cs typeface="Calibri" pitchFamily="34" charset="0"/>
              </a:rPr>
              <a:t>Join </a:t>
            </a:r>
            <a:r>
              <a:rPr lang="en-US" dirty="0">
                <a:solidFill>
                  <a:srgbClr val="002060"/>
                </a:solidFill>
                <a:cs typeface="Calibri" pitchFamily="34" charset="0"/>
              </a:rPr>
              <a:t>a well developed network and reap the benefits of becoming a </a:t>
            </a:r>
            <a:r>
              <a:rPr lang="en-US" dirty="0" smtClean="0">
                <a:solidFill>
                  <a:srgbClr val="002060"/>
                </a:solidFill>
                <a:cs typeface="Calibri" pitchFamily="34" charset="0"/>
              </a:rPr>
              <a:t>partner in </a:t>
            </a:r>
            <a:r>
              <a:rPr lang="en-US" dirty="0">
                <a:solidFill>
                  <a:srgbClr val="002060"/>
                </a:solidFill>
                <a:cs typeface="Calibri" pitchFamily="34" charset="0"/>
              </a:rPr>
              <a:t>the network.</a:t>
            </a:r>
          </a:p>
          <a:p>
            <a:pPr marL="285750" indent="-285750" algn="just">
              <a:buFont typeface="Wingdings" pitchFamily="2" charset="2"/>
              <a:buChar char="§"/>
            </a:pPr>
            <a:r>
              <a:rPr lang="en-US" dirty="0" smtClean="0">
                <a:solidFill>
                  <a:srgbClr val="002060"/>
                </a:solidFill>
                <a:cs typeface="Calibri" pitchFamily="34" charset="0"/>
              </a:rPr>
              <a:t>Get </a:t>
            </a:r>
            <a:r>
              <a:rPr lang="en-US" dirty="0">
                <a:solidFill>
                  <a:srgbClr val="002060"/>
                </a:solidFill>
                <a:cs typeface="Calibri" pitchFamily="34" charset="0"/>
              </a:rPr>
              <a:t>structured courses designed by a team of experts keeping the </a:t>
            </a:r>
            <a:r>
              <a:rPr lang="en-US" dirty="0" smtClean="0">
                <a:solidFill>
                  <a:srgbClr val="002060"/>
                </a:solidFill>
                <a:cs typeface="Calibri" pitchFamily="34" charset="0"/>
              </a:rPr>
              <a:t>market demand </a:t>
            </a:r>
            <a:r>
              <a:rPr lang="en-US" dirty="0">
                <a:solidFill>
                  <a:srgbClr val="002060"/>
                </a:solidFill>
                <a:cs typeface="Calibri" pitchFamily="34" charset="0"/>
              </a:rPr>
              <a:t>in </a:t>
            </a:r>
            <a:r>
              <a:rPr lang="en-US" dirty="0" smtClean="0">
                <a:solidFill>
                  <a:srgbClr val="002060"/>
                </a:solidFill>
                <a:cs typeface="Calibri" pitchFamily="34" charset="0"/>
              </a:rPr>
              <a:t>mind.</a:t>
            </a:r>
            <a:endParaRPr lang="en-US" dirty="0">
              <a:solidFill>
                <a:srgbClr val="002060"/>
              </a:solidFill>
              <a:cs typeface="Calibri" pitchFamily="34" charset="0"/>
            </a:endParaRPr>
          </a:p>
          <a:p>
            <a:pPr marL="285750" indent="-285750" algn="just">
              <a:buFont typeface="Wingdings" pitchFamily="2" charset="2"/>
              <a:buChar char="§"/>
            </a:pPr>
            <a:r>
              <a:rPr lang="en-US" dirty="0" smtClean="0">
                <a:solidFill>
                  <a:srgbClr val="002060"/>
                </a:solidFill>
                <a:cs typeface="Calibri" pitchFamily="34" charset="0"/>
              </a:rPr>
              <a:t>Placement </a:t>
            </a:r>
            <a:r>
              <a:rPr lang="en-US" dirty="0">
                <a:solidFill>
                  <a:srgbClr val="002060"/>
                </a:solidFill>
                <a:cs typeface="Calibri" pitchFamily="34" charset="0"/>
              </a:rPr>
              <a:t>assistance to all students passing out of KBVTI center.</a:t>
            </a:r>
          </a:p>
          <a:p>
            <a:pPr marL="285750" indent="-285750" algn="just">
              <a:buFont typeface="Wingdings" pitchFamily="2" charset="2"/>
              <a:buChar char="§"/>
            </a:pPr>
            <a:r>
              <a:rPr lang="en-US" dirty="0" smtClean="0">
                <a:solidFill>
                  <a:srgbClr val="002060"/>
                </a:solidFill>
                <a:cs typeface="Calibri" pitchFamily="34" charset="0"/>
              </a:rPr>
              <a:t>The </a:t>
            </a:r>
            <a:r>
              <a:rPr lang="en-US" dirty="0">
                <a:solidFill>
                  <a:srgbClr val="002060"/>
                </a:solidFill>
                <a:cs typeface="Calibri" pitchFamily="34" charset="0"/>
              </a:rPr>
              <a:t>students will get a computer diploma which is recognized UGC and </a:t>
            </a:r>
            <a:r>
              <a:rPr lang="en-US" dirty="0" smtClean="0">
                <a:solidFill>
                  <a:srgbClr val="002060"/>
                </a:solidFill>
                <a:cs typeface="Calibri" pitchFamily="34" charset="0"/>
              </a:rPr>
              <a:t>DEC approved University, NCVT &amp; NSDC etc.</a:t>
            </a:r>
            <a:endParaRPr lang="en-US" dirty="0">
              <a:solidFill>
                <a:srgbClr val="002060"/>
              </a:solidFill>
              <a:cs typeface="Calibri" pitchFamily="34" charset="0"/>
            </a:endParaRPr>
          </a:p>
          <a:p>
            <a:pPr marL="285750" indent="-285750" algn="just">
              <a:buFont typeface="Wingdings" pitchFamily="2" charset="2"/>
              <a:buChar char="§"/>
            </a:pPr>
            <a:r>
              <a:rPr lang="en-US" dirty="0" smtClean="0">
                <a:solidFill>
                  <a:srgbClr val="002060"/>
                </a:solidFill>
                <a:cs typeface="Calibri" pitchFamily="34" charset="0"/>
              </a:rPr>
              <a:t>Specially </a:t>
            </a:r>
            <a:r>
              <a:rPr lang="en-US" dirty="0">
                <a:solidFill>
                  <a:srgbClr val="002060"/>
                </a:solidFill>
                <a:cs typeface="Calibri" pitchFamily="34" charset="0"/>
              </a:rPr>
              <a:t>designed unique course material in Hindi, English &amp; </a:t>
            </a:r>
            <a:r>
              <a:rPr lang="en-US" dirty="0" smtClean="0">
                <a:solidFill>
                  <a:srgbClr val="002060"/>
                </a:solidFill>
                <a:cs typeface="Calibri" pitchFamily="34" charset="0"/>
              </a:rPr>
              <a:t>Regional Language</a:t>
            </a:r>
            <a:r>
              <a:rPr lang="en-US" dirty="0">
                <a:solidFill>
                  <a:srgbClr val="002060"/>
                </a:solidFill>
                <a:cs typeface="Calibri" pitchFamily="34" charset="0"/>
              </a:rPr>
              <a:t>.</a:t>
            </a:r>
          </a:p>
          <a:p>
            <a:pPr marL="285750" indent="-285750" algn="just">
              <a:buFont typeface="Wingdings" pitchFamily="2" charset="2"/>
              <a:buChar char="§"/>
            </a:pPr>
            <a:r>
              <a:rPr lang="en-US" dirty="0" smtClean="0">
                <a:solidFill>
                  <a:srgbClr val="002060"/>
                </a:solidFill>
                <a:cs typeface="Calibri" pitchFamily="34" charset="0"/>
              </a:rPr>
              <a:t>A </a:t>
            </a:r>
            <a:r>
              <a:rPr lang="en-US" dirty="0">
                <a:solidFill>
                  <a:srgbClr val="002060"/>
                </a:solidFill>
                <a:cs typeface="Calibri" pitchFamily="34" charset="0"/>
              </a:rPr>
              <a:t>chance to participate in various events conducted by KBVTI such </a:t>
            </a:r>
            <a:r>
              <a:rPr lang="en-US" dirty="0" smtClean="0">
                <a:solidFill>
                  <a:srgbClr val="002060"/>
                </a:solidFill>
                <a:cs typeface="Calibri" pitchFamily="34" charset="0"/>
              </a:rPr>
              <a:t>as Scholarship </a:t>
            </a:r>
            <a:r>
              <a:rPr lang="en-US" dirty="0">
                <a:solidFill>
                  <a:srgbClr val="002060"/>
                </a:solidFill>
                <a:cs typeface="Calibri" pitchFamily="34" charset="0"/>
              </a:rPr>
              <a:t>exams, career fair, etc.</a:t>
            </a:r>
          </a:p>
          <a:p>
            <a:pPr marL="285750" indent="-285750" algn="just">
              <a:buFont typeface="Wingdings" pitchFamily="2" charset="2"/>
              <a:buChar char="§"/>
            </a:pPr>
            <a:r>
              <a:rPr lang="en-US" dirty="0" smtClean="0">
                <a:solidFill>
                  <a:srgbClr val="002060"/>
                </a:solidFill>
                <a:cs typeface="Calibri" pitchFamily="34" charset="0"/>
              </a:rPr>
              <a:t>Faculty </a:t>
            </a:r>
            <a:r>
              <a:rPr lang="en-US" dirty="0">
                <a:solidFill>
                  <a:srgbClr val="002060"/>
                </a:solidFill>
                <a:cs typeface="Calibri" pitchFamily="34" charset="0"/>
              </a:rPr>
              <a:t>training programs and </a:t>
            </a:r>
            <a:r>
              <a:rPr lang="en-US" dirty="0" smtClean="0">
                <a:solidFill>
                  <a:srgbClr val="002060"/>
                </a:solidFill>
                <a:cs typeface="Calibri" pitchFamily="34" charset="0"/>
              </a:rPr>
              <a:t>seminars Support </a:t>
            </a:r>
            <a:r>
              <a:rPr lang="en-US" dirty="0">
                <a:solidFill>
                  <a:srgbClr val="002060"/>
                </a:solidFill>
                <a:cs typeface="Calibri" pitchFamily="34" charset="0"/>
              </a:rPr>
              <a:t>from head office in procuring branded/ second hand hardware </a:t>
            </a:r>
            <a:r>
              <a:rPr lang="en-US" dirty="0" smtClean="0">
                <a:solidFill>
                  <a:srgbClr val="002060"/>
                </a:solidFill>
                <a:cs typeface="Calibri" pitchFamily="34" charset="0"/>
              </a:rPr>
              <a:t>at low </a:t>
            </a:r>
            <a:r>
              <a:rPr lang="en-US" dirty="0">
                <a:solidFill>
                  <a:srgbClr val="002060"/>
                </a:solidFill>
                <a:cs typeface="Calibri" pitchFamily="34" charset="0"/>
              </a:rPr>
              <a:t>cost.</a:t>
            </a:r>
          </a:p>
          <a:p>
            <a:pPr marL="285750" indent="-285750" algn="just">
              <a:buFont typeface="Wingdings" pitchFamily="2" charset="2"/>
              <a:buChar char="§"/>
            </a:pPr>
            <a:r>
              <a:rPr lang="en-US" dirty="0" smtClean="0">
                <a:solidFill>
                  <a:srgbClr val="002060"/>
                </a:solidFill>
                <a:cs typeface="Calibri" pitchFamily="34" charset="0"/>
              </a:rPr>
              <a:t>Continuous </a:t>
            </a:r>
            <a:r>
              <a:rPr lang="en-US" dirty="0">
                <a:solidFill>
                  <a:srgbClr val="002060"/>
                </a:solidFill>
                <a:cs typeface="Calibri" pitchFamily="34" charset="0"/>
              </a:rPr>
              <a:t>support and advice from experts relating to good marketing </a:t>
            </a:r>
            <a:r>
              <a:rPr lang="en-US" dirty="0" smtClean="0">
                <a:solidFill>
                  <a:srgbClr val="002060"/>
                </a:solidFill>
                <a:cs typeface="Calibri" pitchFamily="34" charset="0"/>
              </a:rPr>
              <a:t>and management </a:t>
            </a:r>
            <a:r>
              <a:rPr lang="en-US" dirty="0">
                <a:solidFill>
                  <a:srgbClr val="002060"/>
                </a:solidFill>
                <a:cs typeface="Calibri" pitchFamily="34" charset="0"/>
              </a:rPr>
              <a:t>techniques.</a:t>
            </a:r>
          </a:p>
          <a:p>
            <a:pPr marL="285750" indent="-285750" algn="just">
              <a:buFont typeface="Wingdings" pitchFamily="2" charset="2"/>
              <a:buChar char="§"/>
            </a:pPr>
            <a:r>
              <a:rPr lang="en-US" dirty="0" smtClean="0">
                <a:solidFill>
                  <a:srgbClr val="002060"/>
                </a:solidFill>
                <a:cs typeface="Calibri" pitchFamily="34" charset="0"/>
              </a:rPr>
              <a:t>Eligibility </a:t>
            </a:r>
            <a:r>
              <a:rPr lang="en-US" dirty="0">
                <a:solidFill>
                  <a:srgbClr val="002060"/>
                </a:solidFill>
                <a:cs typeface="Calibri" pitchFamily="34" charset="0"/>
              </a:rPr>
              <a:t>for participation in various Govt. tenders relating to </a:t>
            </a:r>
            <a:r>
              <a:rPr lang="en-US" dirty="0" smtClean="0">
                <a:solidFill>
                  <a:srgbClr val="002060"/>
                </a:solidFill>
                <a:cs typeface="Calibri" pitchFamily="34" charset="0"/>
              </a:rPr>
              <a:t>Skill Development &amp; Out Sourcing</a:t>
            </a:r>
            <a:r>
              <a:rPr lang="en-US" sz="1400" b="1" dirty="0" smtClean="0">
                <a:solidFill>
                  <a:schemeClr val="tx2"/>
                </a:solidFill>
                <a:cs typeface="Calibri" pitchFamily="34" charset="0"/>
              </a:rPr>
              <a:t>.</a:t>
            </a:r>
            <a:endParaRPr lang="en-US" sz="1400" b="1" dirty="0">
              <a:solidFill>
                <a:schemeClr val="tx2"/>
              </a:solidFill>
              <a:cs typeface="Calibri" pitchFamily="34" charset="0"/>
            </a:endParaRPr>
          </a:p>
        </p:txBody>
      </p:sp>
    </p:spTree>
    <p:extLst>
      <p:ext uri="{BB962C8B-B14F-4D97-AF65-F5344CB8AC3E}">
        <p14:creationId xmlns="" xmlns:p14="http://schemas.microsoft.com/office/powerpoint/2010/main" val="1079503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800" dirty="0"/>
              <a:t>Benefit of Becoming a KBVTI Authorized Training Partner</a:t>
            </a:r>
          </a:p>
        </p:txBody>
      </p:sp>
      <p:sp>
        <p:nvSpPr>
          <p:cNvPr id="2" name="Rectangle 1"/>
          <p:cNvSpPr/>
          <p:nvPr/>
        </p:nvSpPr>
        <p:spPr>
          <a:xfrm>
            <a:off x="759941" y="533400"/>
            <a:ext cx="7696200" cy="4854983"/>
          </a:xfrm>
          <a:prstGeom prst="rect">
            <a:avLst/>
          </a:prstGeom>
        </p:spPr>
        <p:txBody>
          <a:bodyPr wrap="square">
            <a:spAutoFit/>
          </a:bodyPr>
          <a:lstStyle/>
          <a:p>
            <a:endParaRPr lang="en-US" dirty="0"/>
          </a:p>
          <a:p>
            <a:pPr marL="285750" indent="-285750">
              <a:lnSpc>
                <a:spcPct val="150000"/>
              </a:lnSpc>
              <a:buFont typeface="Wingdings" pitchFamily="2" charset="2"/>
              <a:buChar char="§"/>
            </a:pPr>
            <a:r>
              <a:rPr lang="en-US" sz="1400" dirty="0">
                <a:solidFill>
                  <a:srgbClr val="002060"/>
                </a:solidFill>
                <a:cs typeface="Calibri" pitchFamily="34" charset="0"/>
              </a:rPr>
              <a:t>Assistance in printing promotional materials like banners, bags, posters, etc.</a:t>
            </a:r>
          </a:p>
          <a:p>
            <a:pPr marL="285750" indent="-285750">
              <a:lnSpc>
                <a:spcPct val="150000"/>
              </a:lnSpc>
              <a:buFont typeface="Wingdings" pitchFamily="2" charset="2"/>
              <a:buChar char="§"/>
            </a:pPr>
            <a:r>
              <a:rPr lang="en-US" sz="1400" dirty="0">
                <a:solidFill>
                  <a:srgbClr val="002060"/>
                </a:solidFill>
                <a:cs typeface="Calibri" pitchFamily="34" charset="0"/>
              </a:rPr>
              <a:t>Chance to earn extra income through referring new franchisees.</a:t>
            </a:r>
          </a:p>
          <a:p>
            <a:pPr marL="285750" indent="-285750">
              <a:lnSpc>
                <a:spcPct val="150000"/>
              </a:lnSpc>
              <a:buFont typeface="Wingdings" pitchFamily="2" charset="2"/>
              <a:buChar char="§"/>
            </a:pPr>
            <a:r>
              <a:rPr lang="en-US" sz="1400" dirty="0">
                <a:solidFill>
                  <a:srgbClr val="002060"/>
                </a:solidFill>
                <a:cs typeface="Calibri" pitchFamily="34" charset="0"/>
              </a:rPr>
              <a:t>24x7 real time support from head office.</a:t>
            </a:r>
          </a:p>
          <a:p>
            <a:pPr marL="285750" indent="-285750">
              <a:lnSpc>
                <a:spcPct val="150000"/>
              </a:lnSpc>
              <a:buFont typeface="Wingdings" pitchFamily="2" charset="2"/>
              <a:buChar char="§"/>
            </a:pPr>
            <a:r>
              <a:rPr lang="en-US" sz="1400" dirty="0">
                <a:solidFill>
                  <a:srgbClr val="002060"/>
                </a:solidFill>
                <a:cs typeface="Calibri" pitchFamily="34" charset="0"/>
              </a:rPr>
              <a:t>Consultancy, advice and support to transform an average computer </a:t>
            </a:r>
            <a:r>
              <a:rPr lang="en-US" sz="1400" dirty="0" smtClean="0">
                <a:solidFill>
                  <a:srgbClr val="002060"/>
                </a:solidFill>
                <a:cs typeface="Calibri" pitchFamily="34" charset="0"/>
              </a:rPr>
              <a:t>center to </a:t>
            </a:r>
            <a:r>
              <a:rPr lang="en-US" sz="1400" dirty="0">
                <a:solidFill>
                  <a:srgbClr val="002060"/>
                </a:solidFill>
                <a:cs typeface="Calibri" pitchFamily="34" charset="0"/>
              </a:rPr>
              <a:t>a center of excellence.</a:t>
            </a:r>
          </a:p>
          <a:p>
            <a:pPr marL="285750" indent="-285750">
              <a:lnSpc>
                <a:spcPct val="150000"/>
              </a:lnSpc>
              <a:buFont typeface="Wingdings" pitchFamily="2" charset="2"/>
              <a:buChar char="§"/>
            </a:pPr>
            <a:r>
              <a:rPr lang="en-US" sz="1400" dirty="0">
                <a:solidFill>
                  <a:srgbClr val="002060"/>
                </a:solidFill>
                <a:cs typeface="Calibri" pitchFamily="34" charset="0"/>
              </a:rPr>
              <a:t>Identity card to each center head and to all the students from head office.</a:t>
            </a:r>
          </a:p>
          <a:p>
            <a:pPr marL="285750" indent="-285750">
              <a:lnSpc>
                <a:spcPct val="150000"/>
              </a:lnSpc>
              <a:buFont typeface="Wingdings" pitchFamily="2" charset="2"/>
              <a:buChar char="§"/>
            </a:pPr>
            <a:r>
              <a:rPr lang="en-US" sz="1400" dirty="0">
                <a:solidFill>
                  <a:srgbClr val="002060"/>
                </a:solidFill>
                <a:cs typeface="Calibri" pitchFamily="34" charset="0"/>
              </a:rPr>
              <a:t>Conduction of examinations in controlled environment in tune </a:t>
            </a:r>
            <a:r>
              <a:rPr lang="en-US" sz="1400" dirty="0" smtClean="0">
                <a:solidFill>
                  <a:srgbClr val="002060"/>
                </a:solidFill>
                <a:cs typeface="Calibri" pitchFamily="34" charset="0"/>
              </a:rPr>
              <a:t>with university </a:t>
            </a:r>
            <a:r>
              <a:rPr lang="en-US" sz="1400" dirty="0">
                <a:solidFill>
                  <a:srgbClr val="002060"/>
                </a:solidFill>
                <a:cs typeface="Calibri" pitchFamily="34" charset="0"/>
              </a:rPr>
              <a:t>norms.</a:t>
            </a:r>
          </a:p>
          <a:p>
            <a:pPr marL="285750" indent="-285750">
              <a:lnSpc>
                <a:spcPct val="150000"/>
              </a:lnSpc>
              <a:buFont typeface="Wingdings" pitchFamily="2" charset="2"/>
              <a:buChar char="§"/>
            </a:pPr>
            <a:r>
              <a:rPr lang="en-US" sz="1400" dirty="0">
                <a:solidFill>
                  <a:srgbClr val="002060"/>
                </a:solidFill>
                <a:cs typeface="Calibri" pitchFamily="34" charset="0"/>
              </a:rPr>
              <a:t>If the franchisee taken with all this three courses (DCA, ADCA and PGDCA</a:t>
            </a:r>
            <a:r>
              <a:rPr lang="en-US" sz="1400" dirty="0" smtClean="0">
                <a:solidFill>
                  <a:srgbClr val="002060"/>
                </a:solidFill>
                <a:cs typeface="Calibri" pitchFamily="34" charset="0"/>
              </a:rPr>
              <a:t>), you </a:t>
            </a:r>
            <a:r>
              <a:rPr lang="en-US" sz="1400" dirty="0">
                <a:solidFill>
                  <a:srgbClr val="002060"/>
                </a:solidFill>
                <a:cs typeface="Calibri" pitchFamily="34" charset="0"/>
              </a:rPr>
              <a:t>will also be eligible to run university approved KBVTI courses. </a:t>
            </a:r>
            <a:r>
              <a:rPr lang="en-US" sz="1400" dirty="0" smtClean="0">
                <a:solidFill>
                  <a:srgbClr val="002060"/>
                </a:solidFill>
                <a:cs typeface="Calibri" pitchFamily="34" charset="0"/>
              </a:rPr>
              <a:t>The affiliation </a:t>
            </a:r>
            <a:r>
              <a:rPr lang="en-US" sz="1400" dirty="0">
                <a:solidFill>
                  <a:srgbClr val="002060"/>
                </a:solidFill>
                <a:cs typeface="Calibri" pitchFamily="34" charset="0"/>
              </a:rPr>
              <a:t>of this courses will be given free*</a:t>
            </a:r>
          </a:p>
          <a:p>
            <a:pPr marL="285750" indent="-285750">
              <a:lnSpc>
                <a:spcPct val="150000"/>
              </a:lnSpc>
              <a:buFont typeface="Wingdings" pitchFamily="2" charset="2"/>
              <a:buChar char="§"/>
            </a:pPr>
            <a:r>
              <a:rPr lang="en-US" sz="1400" dirty="0">
                <a:solidFill>
                  <a:srgbClr val="002060"/>
                </a:solidFill>
                <a:cs typeface="Calibri" pitchFamily="34" charset="0"/>
              </a:rPr>
              <a:t>Steering committee of KBVTI is responsible for giving study center. </a:t>
            </a:r>
            <a:r>
              <a:rPr lang="en-US" sz="1400" dirty="0" smtClean="0">
                <a:solidFill>
                  <a:srgbClr val="002060"/>
                </a:solidFill>
                <a:cs typeface="Calibri" pitchFamily="34" charset="0"/>
              </a:rPr>
              <a:t>The committee </a:t>
            </a:r>
            <a:r>
              <a:rPr lang="en-US" sz="1400" dirty="0">
                <a:solidFill>
                  <a:srgbClr val="002060"/>
                </a:solidFill>
                <a:cs typeface="Calibri" pitchFamily="34" charset="0"/>
              </a:rPr>
              <a:t>consists of four members from various depts... On receipt </a:t>
            </a:r>
            <a:r>
              <a:rPr lang="en-US" sz="1400" dirty="0" smtClean="0">
                <a:solidFill>
                  <a:srgbClr val="002060"/>
                </a:solidFill>
                <a:cs typeface="Calibri" pitchFamily="34" charset="0"/>
              </a:rPr>
              <a:t>of application</a:t>
            </a:r>
            <a:r>
              <a:rPr lang="en-US" sz="1400" dirty="0">
                <a:solidFill>
                  <a:srgbClr val="002060"/>
                </a:solidFill>
                <a:cs typeface="Calibri" pitchFamily="34" charset="0"/>
              </a:rPr>
              <a:t>, the steering committee comes into action. After the </a:t>
            </a:r>
            <a:r>
              <a:rPr lang="en-US" sz="1400" dirty="0" smtClean="0">
                <a:solidFill>
                  <a:srgbClr val="002060"/>
                </a:solidFill>
                <a:cs typeface="Calibri" pitchFamily="34" charset="0"/>
              </a:rPr>
              <a:t>set establishment </a:t>
            </a:r>
            <a:r>
              <a:rPr lang="en-US" sz="1400" dirty="0">
                <a:solidFill>
                  <a:srgbClr val="002060"/>
                </a:solidFill>
                <a:cs typeface="Calibri" pitchFamily="34" charset="0"/>
              </a:rPr>
              <a:t>criteria are met, inspection is conducted before issuing </a:t>
            </a:r>
            <a:r>
              <a:rPr lang="en-US" sz="1400" dirty="0" smtClean="0">
                <a:solidFill>
                  <a:srgbClr val="002060"/>
                </a:solidFill>
                <a:cs typeface="Calibri" pitchFamily="34" charset="0"/>
              </a:rPr>
              <a:t>the authorization </a:t>
            </a:r>
            <a:r>
              <a:rPr lang="en-US" sz="1400" dirty="0">
                <a:solidFill>
                  <a:srgbClr val="002060"/>
                </a:solidFill>
                <a:cs typeface="Calibri" pitchFamily="34" charset="0"/>
              </a:rPr>
              <a:t>letter from the head office.</a:t>
            </a:r>
          </a:p>
          <a:p>
            <a:pPr marL="285750" indent="-285750">
              <a:lnSpc>
                <a:spcPct val="150000"/>
              </a:lnSpc>
              <a:buFont typeface="Wingdings" pitchFamily="2" charset="2"/>
              <a:buChar char="§"/>
            </a:pPr>
            <a:r>
              <a:rPr lang="en-US" sz="1400" dirty="0">
                <a:solidFill>
                  <a:srgbClr val="002060"/>
                </a:solidFill>
                <a:cs typeface="Calibri" pitchFamily="34" charset="0"/>
              </a:rPr>
              <a:t>Projects work under different Ministry of Govt. of India &amp; State Govt.</a:t>
            </a:r>
          </a:p>
          <a:p>
            <a:pPr marL="285750" indent="-285750">
              <a:lnSpc>
                <a:spcPct val="150000"/>
              </a:lnSpc>
              <a:buFont typeface="Wingdings" pitchFamily="2" charset="2"/>
              <a:buChar char="§"/>
            </a:pPr>
            <a:r>
              <a:rPr lang="en-US" sz="1400" dirty="0" smtClean="0">
                <a:solidFill>
                  <a:srgbClr val="002060"/>
                </a:solidFill>
                <a:cs typeface="Calibri" pitchFamily="34" charset="0"/>
              </a:rPr>
              <a:t>National </a:t>
            </a:r>
            <a:r>
              <a:rPr lang="en-US" sz="1400" dirty="0">
                <a:solidFill>
                  <a:srgbClr val="002060"/>
                </a:solidFill>
                <a:cs typeface="Calibri" pitchFamily="34" charset="0"/>
              </a:rPr>
              <a:t>&amp; State Level Certification (NCVT, NSDC, MSME &amp; many more.)</a:t>
            </a:r>
          </a:p>
        </p:txBody>
      </p:sp>
    </p:spTree>
    <p:extLst>
      <p:ext uri="{BB962C8B-B14F-4D97-AF65-F5344CB8AC3E}">
        <p14:creationId xmlns="" xmlns:p14="http://schemas.microsoft.com/office/powerpoint/2010/main" val="222534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62000" y="438090"/>
            <a:ext cx="6248400"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600" dirty="0"/>
              <a:t>Online Software &amp; Website Support with the following features:-</a:t>
            </a:r>
          </a:p>
        </p:txBody>
      </p:sp>
      <p:sp>
        <p:nvSpPr>
          <p:cNvPr id="2" name="Rectangle 1"/>
          <p:cNvSpPr/>
          <p:nvPr/>
        </p:nvSpPr>
        <p:spPr>
          <a:xfrm>
            <a:off x="762000" y="838201"/>
            <a:ext cx="7848600" cy="4939814"/>
          </a:xfrm>
          <a:prstGeom prst="rect">
            <a:avLst/>
          </a:prstGeom>
        </p:spPr>
        <p:txBody>
          <a:bodyPr wrap="square" numCol="2">
            <a:spAutoFit/>
          </a:bodyPr>
          <a:lstStyle/>
          <a:p>
            <a:pPr marL="285750" indent="-285750">
              <a:lnSpc>
                <a:spcPct val="150000"/>
              </a:lnSpc>
              <a:buFont typeface="Wingdings" pitchFamily="2" charset="2"/>
              <a:buChar char="§"/>
            </a:pPr>
            <a:r>
              <a:rPr lang="en-US" sz="1400" b="1" dirty="0">
                <a:solidFill>
                  <a:schemeClr val="tx2"/>
                </a:solidFill>
                <a:cs typeface="Calibri" pitchFamily="34" charset="0"/>
              </a:rPr>
              <a:t>Inquiry Management</a:t>
            </a:r>
          </a:p>
          <a:p>
            <a:pPr marL="285750" indent="-285750">
              <a:lnSpc>
                <a:spcPct val="150000"/>
              </a:lnSpc>
              <a:buFont typeface="Wingdings" pitchFamily="2" charset="2"/>
              <a:buChar char="§"/>
            </a:pPr>
            <a:r>
              <a:rPr lang="en-US" sz="1400" b="1" dirty="0">
                <a:solidFill>
                  <a:schemeClr val="tx2"/>
                </a:solidFill>
                <a:cs typeface="Calibri" pitchFamily="34" charset="0"/>
              </a:rPr>
              <a:t>Student Management</a:t>
            </a:r>
          </a:p>
          <a:p>
            <a:pPr marL="285750" indent="-285750">
              <a:lnSpc>
                <a:spcPct val="150000"/>
              </a:lnSpc>
              <a:buFont typeface="Wingdings" pitchFamily="2" charset="2"/>
              <a:buChar char="§"/>
            </a:pPr>
            <a:r>
              <a:rPr lang="en-US" sz="1400" b="1" dirty="0">
                <a:solidFill>
                  <a:schemeClr val="tx2"/>
                </a:solidFill>
                <a:cs typeface="Calibri" pitchFamily="34" charset="0"/>
              </a:rPr>
              <a:t>Financial Accounting Management</a:t>
            </a:r>
          </a:p>
          <a:p>
            <a:pPr marL="285750" indent="-285750">
              <a:lnSpc>
                <a:spcPct val="150000"/>
              </a:lnSpc>
              <a:buFont typeface="Wingdings" pitchFamily="2" charset="2"/>
              <a:buChar char="§"/>
            </a:pPr>
            <a:r>
              <a:rPr lang="en-US" sz="1400" b="1" dirty="0">
                <a:solidFill>
                  <a:schemeClr val="tx2"/>
                </a:solidFill>
                <a:cs typeface="Calibri" pitchFamily="34" charset="0"/>
              </a:rPr>
              <a:t>Course Management</a:t>
            </a:r>
          </a:p>
          <a:p>
            <a:pPr marL="285750" indent="-285750">
              <a:lnSpc>
                <a:spcPct val="150000"/>
              </a:lnSpc>
              <a:buFont typeface="Wingdings" pitchFamily="2" charset="2"/>
              <a:buChar char="§"/>
            </a:pPr>
            <a:r>
              <a:rPr lang="en-US" sz="1400" b="1" dirty="0">
                <a:solidFill>
                  <a:schemeClr val="tx2"/>
                </a:solidFill>
                <a:cs typeface="Calibri" pitchFamily="34" charset="0"/>
              </a:rPr>
              <a:t>Batch Management</a:t>
            </a:r>
          </a:p>
          <a:p>
            <a:pPr marL="285750" indent="-285750">
              <a:lnSpc>
                <a:spcPct val="150000"/>
              </a:lnSpc>
              <a:buFont typeface="Wingdings" pitchFamily="2" charset="2"/>
              <a:buChar char="§"/>
            </a:pPr>
            <a:r>
              <a:rPr lang="en-US" sz="1400" b="1" dirty="0">
                <a:solidFill>
                  <a:schemeClr val="tx2"/>
                </a:solidFill>
                <a:cs typeface="Calibri" pitchFamily="34" charset="0"/>
              </a:rPr>
              <a:t>Staff Management</a:t>
            </a:r>
          </a:p>
          <a:p>
            <a:pPr marL="285750" indent="-285750">
              <a:lnSpc>
                <a:spcPct val="150000"/>
              </a:lnSpc>
              <a:buFont typeface="Wingdings" pitchFamily="2" charset="2"/>
              <a:buChar char="§"/>
            </a:pPr>
            <a:r>
              <a:rPr lang="en-US" sz="1400" b="1" dirty="0">
                <a:solidFill>
                  <a:schemeClr val="tx2"/>
                </a:solidFill>
                <a:cs typeface="Calibri" pitchFamily="34" charset="0"/>
              </a:rPr>
              <a:t>Attendance Management</a:t>
            </a:r>
          </a:p>
          <a:p>
            <a:pPr marL="285750" indent="-285750">
              <a:lnSpc>
                <a:spcPct val="150000"/>
              </a:lnSpc>
              <a:buFont typeface="Wingdings" pitchFamily="2" charset="2"/>
              <a:buChar char="§"/>
            </a:pPr>
            <a:r>
              <a:rPr lang="en-US" sz="1400" b="1" dirty="0">
                <a:solidFill>
                  <a:schemeClr val="tx2"/>
                </a:solidFill>
                <a:cs typeface="Calibri" pitchFamily="34" charset="0"/>
              </a:rPr>
              <a:t>Search Management</a:t>
            </a:r>
          </a:p>
          <a:p>
            <a:pPr marL="285750" indent="-285750">
              <a:lnSpc>
                <a:spcPct val="150000"/>
              </a:lnSpc>
              <a:buFont typeface="Wingdings" pitchFamily="2" charset="2"/>
              <a:buChar char="§"/>
            </a:pPr>
            <a:r>
              <a:rPr lang="en-US" sz="1400" b="1" dirty="0">
                <a:solidFill>
                  <a:schemeClr val="tx2"/>
                </a:solidFill>
                <a:cs typeface="Calibri" pitchFamily="34" charset="0"/>
              </a:rPr>
              <a:t>Profile Management Reports (Students, Fees, Dues, and Attendance etc.)</a:t>
            </a:r>
          </a:p>
          <a:p>
            <a:pPr marL="285750" indent="-285750">
              <a:lnSpc>
                <a:spcPct val="150000"/>
              </a:lnSpc>
              <a:buFont typeface="Wingdings" pitchFamily="2" charset="2"/>
              <a:buChar char="§"/>
            </a:pPr>
            <a:r>
              <a:rPr lang="en-US" sz="1400" b="1" dirty="0">
                <a:solidFill>
                  <a:schemeClr val="tx2"/>
                </a:solidFill>
                <a:cs typeface="Calibri" pitchFamily="34" charset="0"/>
              </a:rPr>
              <a:t>SMS Communications (Fees, Vacation &amp; Special Days Reminder)</a:t>
            </a:r>
          </a:p>
          <a:p>
            <a:pPr marL="285750" indent="-285750">
              <a:lnSpc>
                <a:spcPct val="150000"/>
              </a:lnSpc>
              <a:buFont typeface="Wingdings" pitchFamily="2" charset="2"/>
              <a:buChar char="§"/>
            </a:pPr>
            <a:r>
              <a:rPr lang="en-US" sz="1400" b="1" dirty="0">
                <a:solidFill>
                  <a:schemeClr val="tx2"/>
                </a:solidFill>
                <a:cs typeface="Calibri" pitchFamily="34" charset="0"/>
              </a:rPr>
              <a:t>Assignment, Notes, PPT, PDF, Videos and Audio uploads</a:t>
            </a:r>
          </a:p>
          <a:p>
            <a:pPr marL="285750" indent="-285750">
              <a:lnSpc>
                <a:spcPct val="150000"/>
              </a:lnSpc>
              <a:buFont typeface="Wingdings" pitchFamily="2" charset="2"/>
              <a:buChar char="§"/>
            </a:pPr>
            <a:r>
              <a:rPr lang="en-US" sz="1400" b="1" dirty="0">
                <a:solidFill>
                  <a:schemeClr val="tx2"/>
                </a:solidFill>
                <a:cs typeface="Calibri" pitchFamily="34" charset="0"/>
              </a:rPr>
              <a:t>Library Management</a:t>
            </a:r>
          </a:p>
          <a:p>
            <a:pPr marL="285750" indent="-285750">
              <a:lnSpc>
                <a:spcPct val="150000"/>
              </a:lnSpc>
              <a:buFont typeface="Wingdings" pitchFamily="2" charset="2"/>
              <a:buChar char="§"/>
            </a:pPr>
            <a:r>
              <a:rPr lang="en-US" sz="1400" b="1" dirty="0">
                <a:solidFill>
                  <a:schemeClr val="tx2"/>
                </a:solidFill>
                <a:cs typeface="Calibri" pitchFamily="34" charset="0"/>
              </a:rPr>
              <a:t>I card, Hall Tickets, Certificate &amp; Mark Sheet Management</a:t>
            </a:r>
          </a:p>
          <a:p>
            <a:pPr marL="285750" indent="-285750">
              <a:lnSpc>
                <a:spcPct val="150000"/>
              </a:lnSpc>
              <a:buFont typeface="Wingdings" pitchFamily="2" charset="2"/>
              <a:buChar char="§"/>
            </a:pPr>
            <a:r>
              <a:rPr lang="en-US" sz="1400" b="1" dirty="0">
                <a:solidFill>
                  <a:schemeClr val="tx2"/>
                </a:solidFill>
                <a:cs typeface="Calibri" pitchFamily="34" charset="0"/>
              </a:rPr>
              <a:t>Automatic Notifications &amp; Remainders</a:t>
            </a:r>
          </a:p>
          <a:p>
            <a:pPr marL="285750" indent="-285750">
              <a:lnSpc>
                <a:spcPct val="150000"/>
              </a:lnSpc>
              <a:buFont typeface="Wingdings" pitchFamily="2" charset="2"/>
              <a:buChar char="§"/>
            </a:pPr>
            <a:r>
              <a:rPr lang="en-US" sz="1400" b="1" dirty="0">
                <a:solidFill>
                  <a:schemeClr val="tx2"/>
                </a:solidFill>
                <a:cs typeface="Calibri" pitchFamily="34" charset="0"/>
              </a:rPr>
              <a:t>Online Result Management</a:t>
            </a:r>
          </a:p>
          <a:p>
            <a:pPr marL="285750" indent="-285750">
              <a:lnSpc>
                <a:spcPct val="150000"/>
              </a:lnSpc>
              <a:buFont typeface="Wingdings" pitchFamily="2" charset="2"/>
              <a:buChar char="§"/>
            </a:pPr>
            <a:r>
              <a:rPr lang="en-US" sz="1400" b="1" dirty="0">
                <a:solidFill>
                  <a:schemeClr val="tx2"/>
                </a:solidFill>
                <a:cs typeface="Calibri" pitchFamily="34" charset="0"/>
              </a:rPr>
              <a:t>Online Examination</a:t>
            </a:r>
          </a:p>
          <a:p>
            <a:pPr marL="285750" indent="-285750">
              <a:lnSpc>
                <a:spcPct val="150000"/>
              </a:lnSpc>
              <a:buFont typeface="Wingdings" pitchFamily="2" charset="2"/>
              <a:buChar char="§"/>
            </a:pPr>
            <a:r>
              <a:rPr lang="en-US" sz="1400" b="1" dirty="0">
                <a:solidFill>
                  <a:schemeClr val="tx2"/>
                </a:solidFill>
                <a:cs typeface="Calibri" pitchFamily="34" charset="0"/>
              </a:rPr>
              <a:t>Placement Manager</a:t>
            </a:r>
          </a:p>
          <a:p>
            <a:pPr marL="285750" indent="-285750">
              <a:lnSpc>
                <a:spcPct val="150000"/>
              </a:lnSpc>
              <a:buFont typeface="Wingdings" pitchFamily="2" charset="2"/>
              <a:buChar char="§"/>
            </a:pPr>
            <a:r>
              <a:rPr lang="en-US" sz="1400" b="1" dirty="0">
                <a:solidFill>
                  <a:schemeClr val="tx2"/>
                </a:solidFill>
                <a:cs typeface="Calibri" pitchFamily="34" charset="0"/>
              </a:rPr>
              <a:t>Front Office Management</a:t>
            </a:r>
          </a:p>
          <a:p>
            <a:pPr marL="285750" indent="-285750">
              <a:lnSpc>
                <a:spcPct val="150000"/>
              </a:lnSpc>
              <a:buFont typeface="Wingdings" pitchFamily="2" charset="2"/>
              <a:buChar char="§"/>
            </a:pPr>
            <a:r>
              <a:rPr lang="en-US" sz="1400" b="1" dirty="0">
                <a:solidFill>
                  <a:schemeClr val="tx2"/>
                </a:solidFill>
                <a:cs typeface="Calibri" pitchFamily="34" charset="0"/>
              </a:rPr>
              <a:t>Hostel Management</a:t>
            </a:r>
          </a:p>
          <a:p>
            <a:pPr marL="285750" indent="-285750">
              <a:lnSpc>
                <a:spcPct val="150000"/>
              </a:lnSpc>
              <a:buFont typeface="Wingdings" pitchFamily="2" charset="2"/>
              <a:buChar char="§"/>
            </a:pPr>
            <a:r>
              <a:rPr lang="en-US" sz="1400" b="1" dirty="0">
                <a:solidFill>
                  <a:schemeClr val="tx2"/>
                </a:solidFill>
                <a:cs typeface="Calibri" pitchFamily="34" charset="0"/>
              </a:rPr>
              <a:t>Event Management</a:t>
            </a:r>
          </a:p>
          <a:p>
            <a:pPr marL="285750" indent="-285750">
              <a:lnSpc>
                <a:spcPct val="150000"/>
              </a:lnSpc>
              <a:buFont typeface="Wingdings" pitchFamily="2" charset="2"/>
              <a:buChar char="§"/>
            </a:pPr>
            <a:r>
              <a:rPr lang="en-US" sz="1400" b="1" dirty="0">
                <a:solidFill>
                  <a:schemeClr val="tx2"/>
                </a:solidFill>
                <a:cs typeface="Calibri" pitchFamily="34" charset="0"/>
              </a:rPr>
              <a:t>Inventory Management</a:t>
            </a:r>
          </a:p>
          <a:p>
            <a:pPr marL="285750" indent="-285750">
              <a:lnSpc>
                <a:spcPct val="150000"/>
              </a:lnSpc>
              <a:buFont typeface="Wingdings" pitchFamily="2" charset="2"/>
              <a:buChar char="§"/>
            </a:pPr>
            <a:r>
              <a:rPr lang="en-US" sz="1400" b="1" dirty="0">
                <a:solidFill>
                  <a:schemeClr val="tx2"/>
                </a:solidFill>
                <a:cs typeface="Calibri" pitchFamily="34" charset="0"/>
              </a:rPr>
              <a:t>Registration &amp; Admission</a:t>
            </a:r>
          </a:p>
          <a:p>
            <a:pPr marL="285750" indent="-285750">
              <a:lnSpc>
                <a:spcPct val="150000"/>
              </a:lnSpc>
              <a:buFont typeface="Wingdings" pitchFamily="2" charset="2"/>
              <a:buChar char="§"/>
            </a:pPr>
            <a:r>
              <a:rPr lang="en-US" sz="1400" b="1" dirty="0">
                <a:solidFill>
                  <a:schemeClr val="tx2"/>
                </a:solidFill>
                <a:cs typeface="Calibri" pitchFamily="34" charset="0"/>
              </a:rPr>
              <a:t>Students Fees &amp; Billing</a:t>
            </a:r>
          </a:p>
          <a:p>
            <a:pPr marL="285750" indent="-285750">
              <a:lnSpc>
                <a:spcPct val="150000"/>
              </a:lnSpc>
              <a:buFont typeface="Wingdings" pitchFamily="2" charset="2"/>
              <a:buChar char="§"/>
            </a:pPr>
            <a:r>
              <a:rPr lang="en-US" sz="1400" b="1" dirty="0">
                <a:solidFill>
                  <a:schemeClr val="tx2"/>
                </a:solidFill>
                <a:cs typeface="Calibri" pitchFamily="34" charset="0"/>
              </a:rPr>
              <a:t>Time Table Management</a:t>
            </a:r>
          </a:p>
          <a:p>
            <a:pPr marL="285750" indent="-285750">
              <a:lnSpc>
                <a:spcPct val="150000"/>
              </a:lnSpc>
              <a:buFont typeface="Wingdings" pitchFamily="2" charset="2"/>
              <a:buChar char="§"/>
            </a:pPr>
            <a:r>
              <a:rPr lang="en-US" sz="1400" b="1" dirty="0">
                <a:solidFill>
                  <a:schemeClr val="tx2"/>
                </a:solidFill>
                <a:cs typeface="Calibri" pitchFamily="34" charset="0"/>
              </a:rPr>
              <a:t>HR &amp; Payroll Management</a:t>
            </a:r>
          </a:p>
        </p:txBody>
      </p:sp>
    </p:spTree>
    <p:extLst>
      <p:ext uri="{BB962C8B-B14F-4D97-AF65-F5344CB8AC3E}">
        <p14:creationId xmlns="" xmlns:p14="http://schemas.microsoft.com/office/powerpoint/2010/main" val="3450748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1999" y="990600"/>
            <a:ext cx="7543799" cy="3046988"/>
          </a:xfrm>
          <a:prstGeom prst="rect">
            <a:avLst/>
          </a:prstGeom>
        </p:spPr>
        <p:txBody>
          <a:bodyPr wrap="square">
            <a:spAutoFit/>
          </a:bodyPr>
          <a:lstStyle/>
          <a:p>
            <a:pPr marL="285750" lvl="1" indent="-285750" algn="just">
              <a:lnSpc>
                <a:spcPct val="200000"/>
              </a:lnSpc>
              <a:buFont typeface="Wingdings" pitchFamily="2" charset="2"/>
              <a:buChar char="§"/>
            </a:pPr>
            <a:r>
              <a:rPr lang="en-US" sz="1600" dirty="0" smtClean="0">
                <a:solidFill>
                  <a:srgbClr val="002060"/>
                </a:solidFill>
                <a:cs typeface="Calibri" pitchFamily="34" charset="0"/>
              </a:rPr>
              <a:t>All </a:t>
            </a:r>
            <a:r>
              <a:rPr lang="en-US" sz="1600" dirty="0">
                <a:solidFill>
                  <a:srgbClr val="002060"/>
                </a:solidFill>
                <a:cs typeface="Calibri" pitchFamily="34" charset="0"/>
              </a:rPr>
              <a:t>State &amp; Central Govt. sponsored programme sharing </a:t>
            </a:r>
            <a:r>
              <a:rPr lang="en-US" sz="1600" dirty="0" smtClean="0">
                <a:solidFill>
                  <a:srgbClr val="002060"/>
                </a:solidFill>
                <a:cs typeface="Calibri" pitchFamily="34" charset="0"/>
              </a:rPr>
              <a:t>60</a:t>
            </a:r>
            <a:r>
              <a:rPr lang="en-US" sz="1600" dirty="0">
                <a:solidFill>
                  <a:srgbClr val="002060"/>
                </a:solidFill>
                <a:cs typeface="Calibri" pitchFamily="34" charset="0"/>
              </a:rPr>
              <a:t>%</a:t>
            </a:r>
          </a:p>
          <a:p>
            <a:pPr marL="285750" lvl="1" indent="-285750" algn="just">
              <a:lnSpc>
                <a:spcPct val="200000"/>
              </a:lnSpc>
              <a:buFont typeface="Wingdings" pitchFamily="2" charset="2"/>
              <a:buChar char="§"/>
            </a:pPr>
            <a:r>
              <a:rPr lang="en-US" sz="1600" dirty="0" smtClean="0">
                <a:solidFill>
                  <a:srgbClr val="002060"/>
                </a:solidFill>
                <a:cs typeface="Calibri" pitchFamily="34" charset="0"/>
              </a:rPr>
              <a:t>All </a:t>
            </a:r>
            <a:r>
              <a:rPr lang="en-US" sz="1600" dirty="0">
                <a:solidFill>
                  <a:srgbClr val="002060"/>
                </a:solidFill>
                <a:cs typeface="Calibri" pitchFamily="34" charset="0"/>
              </a:rPr>
              <a:t>university programme </a:t>
            </a:r>
            <a:r>
              <a:rPr lang="en-US" sz="1600" dirty="0" smtClean="0">
                <a:solidFill>
                  <a:srgbClr val="002060"/>
                </a:solidFill>
                <a:cs typeface="Calibri" pitchFamily="34" charset="0"/>
              </a:rPr>
              <a:t>40</a:t>
            </a:r>
            <a:r>
              <a:rPr lang="en-US" sz="1600" dirty="0">
                <a:solidFill>
                  <a:srgbClr val="002060"/>
                </a:solidFill>
                <a:cs typeface="Calibri" pitchFamily="34" charset="0"/>
              </a:rPr>
              <a:t>%</a:t>
            </a:r>
          </a:p>
          <a:p>
            <a:pPr marL="285750" lvl="1" indent="-285750" algn="just">
              <a:lnSpc>
                <a:spcPct val="200000"/>
              </a:lnSpc>
              <a:buFont typeface="Wingdings" pitchFamily="2" charset="2"/>
              <a:buChar char="§"/>
            </a:pPr>
            <a:r>
              <a:rPr lang="en-US" sz="1600" dirty="0" smtClean="0">
                <a:solidFill>
                  <a:srgbClr val="002060"/>
                </a:solidFill>
                <a:cs typeface="Calibri" pitchFamily="34" charset="0"/>
              </a:rPr>
              <a:t>All </a:t>
            </a:r>
            <a:r>
              <a:rPr lang="en-US" sz="1600" dirty="0">
                <a:solidFill>
                  <a:srgbClr val="002060"/>
                </a:solidFill>
                <a:cs typeface="Calibri" pitchFamily="34" charset="0"/>
              </a:rPr>
              <a:t>KBVTI courses deposit per student only Rs.500</a:t>
            </a:r>
            <a:r>
              <a:rPr lang="en-US" sz="1600" dirty="0" smtClean="0">
                <a:solidFill>
                  <a:srgbClr val="002060"/>
                </a:solidFill>
                <a:cs typeface="Calibri" pitchFamily="34" charset="0"/>
              </a:rPr>
              <a:t>/-(</a:t>
            </a:r>
            <a:r>
              <a:rPr lang="en-US" sz="1600" dirty="0">
                <a:solidFill>
                  <a:srgbClr val="002060"/>
                </a:solidFill>
                <a:cs typeface="Calibri" pitchFamily="34" charset="0"/>
              </a:rPr>
              <a:t>Certification &amp; Mark Sheet)</a:t>
            </a:r>
          </a:p>
          <a:p>
            <a:pPr marL="285750" lvl="1" indent="-285750" algn="just">
              <a:lnSpc>
                <a:spcPct val="200000"/>
              </a:lnSpc>
              <a:buFont typeface="Wingdings" pitchFamily="2" charset="2"/>
              <a:buChar char="§"/>
            </a:pPr>
            <a:r>
              <a:rPr lang="en-US" sz="1600" dirty="0" smtClean="0">
                <a:solidFill>
                  <a:srgbClr val="002060"/>
                </a:solidFill>
                <a:cs typeface="Calibri" pitchFamily="34" charset="0"/>
              </a:rPr>
              <a:t>Other </a:t>
            </a:r>
            <a:r>
              <a:rPr lang="en-US" sz="1600" dirty="0">
                <a:solidFill>
                  <a:srgbClr val="002060"/>
                </a:solidFill>
                <a:cs typeface="Calibri" pitchFamily="34" charset="0"/>
              </a:rPr>
              <a:t>programme sharing change time to </a:t>
            </a:r>
            <a:r>
              <a:rPr lang="en-US" sz="1600" dirty="0" smtClean="0">
                <a:solidFill>
                  <a:srgbClr val="002060"/>
                </a:solidFill>
                <a:cs typeface="Calibri" pitchFamily="34" charset="0"/>
              </a:rPr>
              <a:t>time</a:t>
            </a:r>
          </a:p>
          <a:p>
            <a:pPr marL="285750" lvl="1" indent="-285750" algn="just">
              <a:lnSpc>
                <a:spcPct val="200000"/>
              </a:lnSpc>
              <a:buFont typeface="Wingdings" pitchFamily="2" charset="2"/>
              <a:buChar char="§"/>
            </a:pPr>
            <a:r>
              <a:rPr lang="en-US" sz="1600" dirty="0" smtClean="0">
                <a:solidFill>
                  <a:srgbClr val="002060"/>
                </a:solidFill>
                <a:cs typeface="Calibri" pitchFamily="34" charset="0"/>
              </a:rPr>
              <a:t>As per Govt. norms Service Tax and TDS shall be applicable</a:t>
            </a:r>
          </a:p>
          <a:p>
            <a:pPr marL="285750" lvl="1" indent="-285750" algn="just">
              <a:lnSpc>
                <a:spcPct val="200000"/>
              </a:lnSpc>
              <a:buFont typeface="Wingdings" pitchFamily="2" charset="2"/>
              <a:buChar char="§"/>
            </a:pPr>
            <a:r>
              <a:rPr lang="en-US" sz="1600" dirty="0" smtClean="0">
                <a:solidFill>
                  <a:srgbClr val="002060"/>
                </a:solidFill>
                <a:cs typeface="Calibri" pitchFamily="34" charset="0"/>
              </a:rPr>
              <a:t>All the Terms &amp; Conditions shall be applicable as per the Project.</a:t>
            </a:r>
            <a:endParaRPr lang="en-US" sz="1600" dirty="0">
              <a:solidFill>
                <a:srgbClr val="002060"/>
              </a:solidFill>
              <a:cs typeface="Calibri" pitchFamily="34" charset="0"/>
            </a:endParaRPr>
          </a:p>
        </p:txBody>
      </p:sp>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a:effectLst>
                  <a:outerShdw blurRad="38100" dist="38100" dir="2700000" algn="tl">
                    <a:srgbClr val="000000">
                      <a:alpha val="43137"/>
                    </a:srgbClr>
                  </a:outerShdw>
                </a:effectLst>
              </a:rPr>
              <a:t>Government Tie-ups and benefit through KBVTI Association</a:t>
            </a:r>
          </a:p>
        </p:txBody>
      </p:sp>
      <p:pic>
        <p:nvPicPr>
          <p:cNvPr id="6" name="Picture 5" descr="ties-up.jpg"/>
          <p:cNvPicPr>
            <a:picLocks noChangeAspect="1"/>
          </p:cNvPicPr>
          <p:nvPr/>
        </p:nvPicPr>
        <p:blipFill>
          <a:blip r:embed="rId3"/>
          <a:stretch>
            <a:fillRect/>
          </a:stretch>
        </p:blipFill>
        <p:spPr>
          <a:xfrm>
            <a:off x="5867400" y="4267200"/>
            <a:ext cx="2428875" cy="1762125"/>
          </a:xfrm>
          <a:prstGeom prst="rect">
            <a:avLst/>
          </a:prstGeom>
        </p:spPr>
      </p:pic>
    </p:spTree>
    <p:extLst>
      <p:ext uri="{BB962C8B-B14F-4D97-AF65-F5344CB8AC3E}">
        <p14:creationId xmlns="" xmlns:p14="http://schemas.microsoft.com/office/powerpoint/2010/main" val="38377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8823" y="457200"/>
            <a:ext cx="6165377"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About Us:</a:t>
            </a:r>
          </a:p>
        </p:txBody>
      </p:sp>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sp>
        <p:nvSpPr>
          <p:cNvPr id="5" name="Rectangle 4"/>
          <p:cNvSpPr/>
          <p:nvPr/>
        </p:nvSpPr>
        <p:spPr>
          <a:xfrm>
            <a:off x="703996" y="833021"/>
            <a:ext cx="7754204" cy="5293757"/>
          </a:xfrm>
          <a:prstGeom prst="rect">
            <a:avLst/>
          </a:prstGeom>
        </p:spPr>
        <p:txBody>
          <a:bodyPr wrap="square">
            <a:spAutoFit/>
          </a:bodyPr>
          <a:lstStyle/>
          <a:p>
            <a:pPr algn="just">
              <a:defRPr/>
            </a:pPr>
            <a:r>
              <a:rPr lang="en-IN" sz="1400" dirty="0" smtClean="0">
                <a:solidFill>
                  <a:srgbClr val="002060"/>
                </a:solidFill>
                <a:cs typeface="Calibri" pitchFamily="34" charset="0"/>
              </a:rPr>
              <a:t>Kampa Bhai Vocational Training Institute Limited is </a:t>
            </a:r>
            <a:r>
              <a:rPr lang="en-IN" sz="1400" dirty="0">
                <a:solidFill>
                  <a:srgbClr val="002060"/>
                </a:solidFill>
                <a:cs typeface="Calibri" pitchFamily="34" charset="0"/>
              </a:rPr>
              <a:t>a client centric company, we take pride in our ability to provide quality services - whether they are a </a:t>
            </a:r>
            <a:r>
              <a:rPr lang="en-IN" sz="1400" dirty="0" smtClean="0">
                <a:solidFill>
                  <a:srgbClr val="002060"/>
                </a:solidFill>
                <a:cs typeface="Calibri" pitchFamily="34" charset="0"/>
              </a:rPr>
              <a:t>Corporate house or a Government organisation. </a:t>
            </a:r>
            <a:r>
              <a:rPr lang="en-IN" sz="1400" dirty="0">
                <a:solidFill>
                  <a:srgbClr val="002060"/>
                </a:solidFill>
                <a:cs typeface="Calibri" pitchFamily="34" charset="0"/>
              </a:rPr>
              <a:t>We are a multi-skilled, multi-disciplined firm, offering clients a wide range of industry-focused solutions</a:t>
            </a:r>
            <a:r>
              <a:rPr lang="en-IN" sz="1400" dirty="0" smtClean="0">
                <a:solidFill>
                  <a:srgbClr val="002060"/>
                </a:solidFill>
                <a:cs typeface="Calibri" pitchFamily="34" charset="0"/>
              </a:rPr>
              <a:t>.</a:t>
            </a:r>
            <a:r>
              <a:rPr lang="en-US" sz="1400" dirty="0">
                <a:cs typeface="Calibri" pitchFamily="34" charset="0"/>
              </a:rPr>
              <a:t> </a:t>
            </a:r>
            <a:r>
              <a:rPr lang="en-US" sz="1400" dirty="0">
                <a:solidFill>
                  <a:srgbClr val="002060"/>
                </a:solidFill>
                <a:cs typeface="Calibri" pitchFamily="34" charset="0"/>
              </a:rPr>
              <a:t>Kampa Bhai Vocational Training Institute Limited, established on 16th April 2008 as Kampa Bhai Vocational Training Institute, which is now converted into a Public Limited Company on 20th August 2015. Now it is a booming Skill Development &amp; Service Provider Agency (AN ISO Certified 9001:2008 PUBLIC LIMITED COMPANY) &amp; also a Vocational Training Provider under Directorate General of Employment &amp; Training, Ministry of Labor &amp; Employment Govt. of India, SPIU, Directorate of Technical Education and Training, Govt. of Odisha and Accredited Training Center for EDP Under PMEGP, KVIC, Ministry Of Micro, Small &amp; Medium Enterprises, Govt. Of India, Directorate of Industry, Ministry of Skill Development &amp; Entrepreneurship, Govt. of India, National Skill Development Corporation (NSDC) and Sector Skill Council (SSC), Ministry of Finance, Govt. of India, National Digital Literacy Mission(NDLM) under Ministry of Communications and Information Technology Govt. of India &amp; Department of Electronics and Information Technology and successfully continuing the project National Urban Livelihood Mission (NULM) under Ministry of Housing &amp; Urban Poverty Alleviation, Government of India in different district of the state Odisha and also Odisha Urban Livelihood Mission(OULM) under Ministry of Housing and Urban Development Department , Govt. of Odisha. Also we had recently tied up for projects with Govt. of Jharkhand, Govt. of West Bengal and different Ministry of State and Central Govt. </a:t>
            </a:r>
            <a:endParaRPr lang="en-IN" sz="1400" dirty="0" smtClean="0">
              <a:solidFill>
                <a:srgbClr val="002060"/>
              </a:solidFill>
              <a:cs typeface="Calibri" pitchFamily="34" charset="0"/>
            </a:endParaRPr>
          </a:p>
          <a:p>
            <a:pPr>
              <a:defRPr/>
            </a:pPr>
            <a:r>
              <a:rPr lang="en-IN" sz="1400" b="1" i="1" u="sng" dirty="0" smtClean="0">
                <a:solidFill>
                  <a:srgbClr val="C00000"/>
                </a:solidFill>
              </a:rPr>
              <a:t>We </a:t>
            </a:r>
            <a:r>
              <a:rPr lang="en-IN" sz="1400" b="1" i="1" u="sng" dirty="0">
                <a:solidFill>
                  <a:srgbClr val="C00000"/>
                </a:solidFill>
              </a:rPr>
              <a:t>are mainly into following</a:t>
            </a:r>
            <a:r>
              <a:rPr lang="en-IN" sz="1400" dirty="0" smtClean="0">
                <a:solidFill>
                  <a:srgbClr val="C00000"/>
                </a:solidFill>
              </a:rPr>
              <a:t>:</a:t>
            </a:r>
          </a:p>
          <a:p>
            <a:pPr>
              <a:defRPr/>
            </a:pPr>
            <a:endParaRPr lang="en-IN" sz="200" dirty="0">
              <a:solidFill>
                <a:srgbClr val="002060"/>
              </a:solidFill>
            </a:endParaRPr>
          </a:p>
          <a:p>
            <a:pPr marL="285750" indent="-285750">
              <a:buFont typeface="Arial" panose="020B0604020202020204" pitchFamily="34" charset="0"/>
              <a:buChar char="•"/>
              <a:defRPr/>
            </a:pPr>
            <a:r>
              <a:rPr lang="en-IN" sz="1400" dirty="0" smtClean="0">
                <a:solidFill>
                  <a:srgbClr val="C00000"/>
                </a:solidFill>
                <a:latin typeface="Calibri" pitchFamily="34" charset="0"/>
                <a:cs typeface="Calibri" pitchFamily="34" charset="0"/>
              </a:rPr>
              <a:t>Skill Development</a:t>
            </a:r>
            <a:endParaRPr lang="en-IN" sz="1400" dirty="0">
              <a:solidFill>
                <a:srgbClr val="C00000"/>
              </a:solidFill>
              <a:latin typeface="Calibri" pitchFamily="34" charset="0"/>
              <a:cs typeface="Calibri" pitchFamily="34" charset="0"/>
            </a:endParaRPr>
          </a:p>
          <a:p>
            <a:pPr marL="285750" indent="-285750">
              <a:buFont typeface="Arial" panose="020B0604020202020204" pitchFamily="34" charset="0"/>
              <a:buChar char="•"/>
              <a:defRPr/>
            </a:pPr>
            <a:r>
              <a:rPr lang="en-IN" sz="1400" dirty="0" smtClean="0">
                <a:solidFill>
                  <a:srgbClr val="C00000"/>
                </a:solidFill>
                <a:latin typeface="Calibri" pitchFamily="34" charset="0"/>
                <a:cs typeface="Calibri" pitchFamily="34" charset="0"/>
              </a:rPr>
              <a:t>Consultancy Services</a:t>
            </a:r>
          </a:p>
          <a:p>
            <a:pPr marL="285750" indent="-285750">
              <a:buFont typeface="Arial" panose="020B0604020202020204" pitchFamily="34" charset="0"/>
              <a:buChar char="•"/>
              <a:defRPr/>
            </a:pPr>
            <a:r>
              <a:rPr lang="en-IN" sz="1400" dirty="0" smtClean="0">
                <a:solidFill>
                  <a:srgbClr val="C00000"/>
                </a:solidFill>
                <a:latin typeface="Calibri" pitchFamily="34" charset="0"/>
                <a:cs typeface="Calibri" pitchFamily="34" charset="0"/>
              </a:rPr>
              <a:t>Service Provider</a:t>
            </a:r>
          </a:p>
          <a:p>
            <a:pPr marL="285750" indent="-285750">
              <a:buFont typeface="Arial" panose="020B0604020202020204" pitchFamily="34" charset="0"/>
              <a:buChar char="•"/>
              <a:defRPr/>
            </a:pPr>
            <a:r>
              <a:rPr lang="en-IN" sz="1400" dirty="0" smtClean="0">
                <a:solidFill>
                  <a:srgbClr val="C00000"/>
                </a:solidFill>
                <a:latin typeface="Calibri" pitchFamily="34" charset="0"/>
                <a:cs typeface="Calibri" pitchFamily="34" charset="0"/>
              </a:rPr>
              <a:t>Out Sourcing &amp; Software Development etc.</a:t>
            </a:r>
            <a:endParaRPr lang="en-IN" sz="1400" dirty="0">
              <a:solidFill>
                <a:srgbClr val="C00000"/>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62814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Authorization Certificate Samples:-</a:t>
            </a:r>
            <a:endParaRPr lang="en-US" b="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95599" y="914400"/>
            <a:ext cx="3663161" cy="5181600"/>
          </a:xfrm>
          <a:prstGeom prst="rect">
            <a:avLst/>
          </a:prstGeom>
          <a:ln>
            <a:solidFill>
              <a:schemeClr val="accent1"/>
            </a:solidFill>
          </a:ln>
        </p:spPr>
      </p:pic>
    </p:spTree>
    <p:extLst>
      <p:ext uri="{BB962C8B-B14F-4D97-AF65-F5344CB8AC3E}">
        <p14:creationId xmlns="" xmlns:p14="http://schemas.microsoft.com/office/powerpoint/2010/main" val="268777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Certificate Samples:-</a:t>
            </a:r>
            <a:endParaRPr lang="en-US" b="1"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58098" y="1694502"/>
            <a:ext cx="4989205" cy="3581398"/>
          </a:xfrm>
          <a:prstGeom prst="rect">
            <a:avLst/>
          </a:prstGeom>
          <a:ln>
            <a:solidFill>
              <a:schemeClr val="accent1"/>
            </a:solidFill>
          </a:ln>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48200" y="990600"/>
            <a:ext cx="3657600" cy="4981833"/>
          </a:xfrm>
          <a:prstGeom prst="rect">
            <a:avLst/>
          </a:prstGeom>
          <a:ln>
            <a:solidFill>
              <a:schemeClr val="accent1"/>
            </a:solidFill>
          </a:ln>
        </p:spPr>
      </p:pic>
    </p:spTree>
    <p:extLst>
      <p:ext uri="{BB962C8B-B14F-4D97-AF65-F5344CB8AC3E}">
        <p14:creationId xmlns="" xmlns:p14="http://schemas.microsoft.com/office/powerpoint/2010/main" val="2909695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Certificate Samples:-</a:t>
            </a:r>
            <a:endParaRPr lang="en-US" b="1" dirty="0">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 y="990600"/>
            <a:ext cx="3429000" cy="4829518"/>
          </a:xfrm>
          <a:prstGeom prst="rect">
            <a:avLst/>
          </a:prstGeom>
          <a:ln>
            <a:solidFill>
              <a:schemeClr val="accent1"/>
            </a:solidFill>
          </a:ln>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19600" y="996778"/>
            <a:ext cx="3505200" cy="4817198"/>
          </a:xfrm>
          <a:prstGeom prst="rect">
            <a:avLst/>
          </a:prstGeom>
          <a:ln>
            <a:solidFill>
              <a:schemeClr val="accent1"/>
            </a:solidFill>
          </a:ln>
        </p:spPr>
      </p:pic>
    </p:spTree>
    <p:extLst>
      <p:ext uri="{BB962C8B-B14F-4D97-AF65-F5344CB8AC3E}">
        <p14:creationId xmlns="" xmlns:p14="http://schemas.microsoft.com/office/powerpoint/2010/main" val="1115323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Certificate Samples:-</a:t>
            </a:r>
            <a:endParaRPr lang="en-US"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6200000">
            <a:off x="4047970" y="1667029"/>
            <a:ext cx="4758179" cy="3557719"/>
          </a:xfrm>
          <a:prstGeom prst="rect">
            <a:avLst/>
          </a:prstGeom>
          <a:ln>
            <a:solidFill>
              <a:schemeClr val="accent1"/>
            </a:solidFill>
          </a:ln>
        </p:spPr>
      </p:pic>
      <p:pic>
        <p:nvPicPr>
          <p:cNvPr id="9" name="Picture 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2001" y="1066800"/>
            <a:ext cx="3505200" cy="4724400"/>
          </a:xfrm>
          <a:prstGeom prst="rect">
            <a:avLst/>
          </a:prstGeom>
          <a:ln>
            <a:solidFill>
              <a:schemeClr val="accent1"/>
            </a:solidFill>
          </a:ln>
        </p:spPr>
      </p:pic>
    </p:spTree>
    <p:extLst>
      <p:ext uri="{BB962C8B-B14F-4D97-AF65-F5344CB8AC3E}">
        <p14:creationId xmlns="" xmlns:p14="http://schemas.microsoft.com/office/powerpoint/2010/main" val="3213419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6933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b="1" dirty="0" smtClean="0">
                <a:effectLst>
                  <a:outerShdw blurRad="38100" dist="38100" dir="2700000" algn="tl">
                    <a:srgbClr val="000000">
                      <a:alpha val="43137"/>
                    </a:srgbClr>
                  </a:outerShdw>
                </a:effectLst>
              </a:rPr>
              <a:t>Certificate Samples:-</a:t>
            </a:r>
            <a:endParaRPr lang="en-US"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stretch>
            <a:fillRect/>
          </a:stretch>
        </p:blipFill>
        <p:spPr>
          <a:xfrm rot="16200000">
            <a:off x="4047971" y="1816645"/>
            <a:ext cx="4758177" cy="3300907"/>
          </a:xfrm>
          <a:prstGeom prst="rect">
            <a:avLst/>
          </a:prstGeom>
          <a:ln>
            <a:solidFill>
              <a:schemeClr val="accent1"/>
            </a:solidFill>
          </a:ln>
        </p:spPr>
      </p:pic>
      <p:pic>
        <p:nvPicPr>
          <p:cNvPr id="10" name="Picture 9"/>
          <p:cNvPicPr>
            <a:picLocks noChangeAspect="1"/>
          </p:cNvPicPr>
          <p:nvPr/>
        </p:nvPicPr>
        <p:blipFill>
          <a:blip r:embed="rId4" cstate="print"/>
          <a:stretch>
            <a:fillRect/>
          </a:stretch>
        </p:blipFill>
        <p:spPr>
          <a:xfrm>
            <a:off x="838200" y="1066800"/>
            <a:ext cx="3505200" cy="4800600"/>
          </a:xfrm>
          <a:prstGeom prst="rect">
            <a:avLst/>
          </a:prstGeom>
          <a:ln>
            <a:solidFill>
              <a:schemeClr val="accent1"/>
            </a:solidFill>
          </a:ln>
        </p:spPr>
      </p:pic>
    </p:spTree>
    <p:extLst>
      <p:ext uri="{BB962C8B-B14F-4D97-AF65-F5344CB8AC3E}">
        <p14:creationId xmlns="" xmlns:p14="http://schemas.microsoft.com/office/powerpoint/2010/main" val="3213419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838200"/>
            <a:ext cx="7015518" cy="1525418"/>
          </a:xfrm>
          <a:prstGeom prst="rect">
            <a:avLst/>
          </a:prstGeom>
        </p:spPr>
        <p:txBody>
          <a:bodyPr wrap="square">
            <a:spAutoFit/>
          </a:bodyPr>
          <a:lstStyle/>
          <a:p>
            <a:pPr marL="0" lvl="1" indent="-285750" algn="just">
              <a:lnSpc>
                <a:spcPct val="150000"/>
              </a:lnSpc>
              <a:buFont typeface="Arial" panose="020B0604020202020204" pitchFamily="34" charset="0"/>
              <a:buChar char="•"/>
            </a:pPr>
            <a:r>
              <a:rPr lang="en-US" sz="1600" b="1" dirty="0">
                <a:solidFill>
                  <a:schemeClr val="tx2"/>
                </a:solidFill>
                <a:cs typeface="Calibri" pitchFamily="34" charset="0"/>
              </a:rPr>
              <a:t>Dedicated and committed Team to work at the grass root level. </a:t>
            </a:r>
          </a:p>
          <a:p>
            <a:pPr marL="0" lvl="1" indent="-285750" algn="just">
              <a:lnSpc>
                <a:spcPct val="150000"/>
              </a:lnSpc>
              <a:buFont typeface="Arial" panose="020B0604020202020204" pitchFamily="34" charset="0"/>
              <a:buChar char="•"/>
            </a:pPr>
            <a:r>
              <a:rPr lang="en-US" sz="1600" b="1" dirty="0">
                <a:solidFill>
                  <a:schemeClr val="tx2"/>
                </a:solidFill>
                <a:cs typeface="Calibri" pitchFamily="34" charset="0"/>
              </a:rPr>
              <a:t>Well organized people’s / Community organizations </a:t>
            </a:r>
          </a:p>
          <a:p>
            <a:pPr marL="0" lvl="1" indent="-285750" algn="just">
              <a:lnSpc>
                <a:spcPct val="150000"/>
              </a:lnSpc>
              <a:buFont typeface="Arial" panose="020B0604020202020204" pitchFamily="34" charset="0"/>
              <a:buChar char="•"/>
            </a:pPr>
            <a:r>
              <a:rPr lang="en-US" sz="1600" b="1" dirty="0">
                <a:solidFill>
                  <a:schemeClr val="tx2"/>
                </a:solidFill>
                <a:cs typeface="Calibri" pitchFamily="34" charset="0"/>
              </a:rPr>
              <a:t>Training center to organize vocational / Skill Development trainings</a:t>
            </a:r>
          </a:p>
          <a:p>
            <a:pPr marL="0" lvl="1" indent="-285750" algn="just">
              <a:lnSpc>
                <a:spcPct val="150000"/>
              </a:lnSpc>
              <a:buFont typeface="Arial" panose="020B0604020202020204" pitchFamily="34" charset="0"/>
              <a:buChar char="•"/>
            </a:pPr>
            <a:r>
              <a:rPr lang="en-US" sz="1600" b="1" dirty="0">
                <a:solidFill>
                  <a:schemeClr val="tx2"/>
                </a:solidFill>
                <a:cs typeface="Calibri" pitchFamily="34" charset="0"/>
              </a:rPr>
              <a:t>Good report with target beneficiaries and local administration</a:t>
            </a:r>
          </a:p>
        </p:txBody>
      </p:sp>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Our Strength:  </a:t>
            </a:r>
          </a:p>
        </p:txBody>
      </p:sp>
      <p:pic>
        <p:nvPicPr>
          <p:cNvPr id="6" name="Picture 5" descr="working-to-our-strengths.jpg"/>
          <p:cNvPicPr>
            <a:picLocks noChangeAspect="1"/>
          </p:cNvPicPr>
          <p:nvPr/>
        </p:nvPicPr>
        <p:blipFill>
          <a:blip r:embed="rId3"/>
          <a:stretch>
            <a:fillRect/>
          </a:stretch>
        </p:blipFill>
        <p:spPr>
          <a:xfrm>
            <a:off x="5105400" y="4343400"/>
            <a:ext cx="3158359" cy="1752600"/>
          </a:xfrm>
          <a:prstGeom prst="rect">
            <a:avLst/>
          </a:prstGeom>
        </p:spPr>
      </p:pic>
    </p:spTree>
    <p:extLst>
      <p:ext uri="{BB962C8B-B14F-4D97-AF65-F5344CB8AC3E}">
        <p14:creationId xmlns="" xmlns:p14="http://schemas.microsoft.com/office/powerpoint/2010/main" val="3828284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59940" y="1143000"/>
            <a:ext cx="7543800" cy="2951064"/>
          </a:xfrm>
          <a:prstGeom prst="rect">
            <a:avLst/>
          </a:prstGeom>
        </p:spPr>
        <p:txBody>
          <a:bodyPr wrap="square">
            <a:spAutoFit/>
          </a:bodyPr>
          <a:lstStyle/>
          <a:p>
            <a:pPr algn="just">
              <a:lnSpc>
                <a:spcPct val="150000"/>
              </a:lnSpc>
            </a:pPr>
            <a:r>
              <a:rPr lang="en-US" dirty="0">
                <a:solidFill>
                  <a:srgbClr val="002060"/>
                </a:solidFill>
                <a:cs typeface="Calibri" pitchFamily="34" charset="0"/>
              </a:rPr>
              <a:t>Keeping in view, the vision, mission, objectives and the goals of our company, we are on progress overcoming all critical situations, all hindrances and all barriers faced on the way. </a:t>
            </a:r>
          </a:p>
          <a:p>
            <a:pPr algn="just">
              <a:lnSpc>
                <a:spcPct val="150000"/>
              </a:lnSpc>
            </a:pPr>
            <a:r>
              <a:rPr lang="en-US" dirty="0">
                <a:solidFill>
                  <a:srgbClr val="002060"/>
                </a:solidFill>
                <a:cs typeface="Calibri" pitchFamily="34" charset="0"/>
              </a:rPr>
              <a:t>    In this Endeavour, we are much more thankful and convey our hearty gratifications to all our friends, well wishers and benevolent donors who have extended their whole-hearted co-operation and patronizing support for a successful implementation of our program. </a:t>
            </a:r>
          </a:p>
        </p:txBody>
      </p:sp>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effectLst>
                  <a:outerShdw blurRad="38100" dist="38100" dir="2700000" algn="tl">
                    <a:srgbClr val="000000">
                      <a:alpha val="43137"/>
                    </a:srgbClr>
                  </a:outerShdw>
                </a:effectLst>
              </a:rPr>
              <a:t>Gratifications</a:t>
            </a:r>
            <a:r>
              <a:rPr lang="en-US" sz="2000" b="1" dirty="0" smtClean="0">
                <a:effectLst>
                  <a:outerShdw blurRad="38100" dist="38100" dir="2700000" algn="tl">
                    <a:srgbClr val="000000">
                      <a:alpha val="43137"/>
                    </a:srgbClr>
                  </a:outerShdw>
                </a:effectLst>
              </a:rPr>
              <a:t>:</a:t>
            </a:r>
            <a:r>
              <a:rPr lang="en-US" sz="2000" b="1" dirty="0" smtClean="0">
                <a:solidFill>
                  <a:schemeClr val="dk1"/>
                </a:solidFill>
                <a:effectLst>
                  <a:outerShdw blurRad="38100" dist="38100" dir="2700000" algn="tl">
                    <a:srgbClr val="000000">
                      <a:alpha val="43137"/>
                    </a:srgbClr>
                  </a:outerShdw>
                </a:effectLst>
              </a:rPr>
              <a:t>  </a:t>
            </a:r>
            <a:endParaRPr lang="en-US" sz="2000" b="1" dirty="0">
              <a:solidFill>
                <a:schemeClr val="dk1"/>
              </a:solidFill>
              <a:effectLst>
                <a:outerShdw blurRad="38100" dist="38100" dir="2700000" algn="tl">
                  <a:srgbClr val="000000">
                    <a:alpha val="43137"/>
                  </a:srgbClr>
                </a:outerShdw>
              </a:effectLst>
            </a:endParaRPr>
          </a:p>
        </p:txBody>
      </p:sp>
      <p:sp>
        <p:nvSpPr>
          <p:cNvPr id="6" name="Rectangle 5"/>
          <p:cNvSpPr/>
          <p:nvPr/>
        </p:nvSpPr>
        <p:spPr>
          <a:xfrm>
            <a:off x="762000" y="4495800"/>
            <a:ext cx="7543800"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1600" dirty="0" smtClean="0">
                <a:solidFill>
                  <a:schemeClr val="accent1">
                    <a:lumMod val="75000"/>
                  </a:schemeClr>
                </a:solidFill>
              </a:rPr>
              <a:t>After successful establishment of its learning center franchise network in NEPAL &amp; BHUTAN and also plans to appoint franchise network for various other Asian countries and USA, UK, AUSTRALIA &amp; AFRICA etc Franchise inquiry from various countries is solicited</a:t>
            </a:r>
            <a:endParaRPr lang="en-US" sz="1600" dirty="0">
              <a:solidFill>
                <a:schemeClr val="accent1">
                  <a:lumMod val="75000"/>
                </a:schemeClr>
              </a:solidFill>
            </a:endParaRPr>
          </a:p>
        </p:txBody>
      </p:sp>
    </p:spTree>
    <p:extLst>
      <p:ext uri="{BB962C8B-B14F-4D97-AF65-F5344CB8AC3E}">
        <p14:creationId xmlns="" xmlns:p14="http://schemas.microsoft.com/office/powerpoint/2010/main" val="2940210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600" b="1" dirty="0" smtClean="0"/>
              <a:t>FRANCHISE REQUIREMENT / ELIGIBILITY</a:t>
            </a:r>
            <a:r>
              <a:rPr lang="en-US" sz="1600" b="1" dirty="0" smtClean="0">
                <a:effectLst>
                  <a:outerShdw blurRad="38100" dist="38100" dir="2700000" algn="tl">
                    <a:srgbClr val="000000">
                      <a:alpha val="43137"/>
                    </a:srgbClr>
                  </a:outerShdw>
                </a:effectLst>
              </a:rPr>
              <a:t>:</a:t>
            </a:r>
            <a:r>
              <a:rPr lang="en-US" sz="1600" b="1" dirty="0" smtClean="0">
                <a:solidFill>
                  <a:schemeClr val="dk1"/>
                </a:solidFill>
                <a:effectLst>
                  <a:outerShdw blurRad="38100" dist="38100" dir="2700000" algn="tl">
                    <a:srgbClr val="000000">
                      <a:alpha val="43137"/>
                    </a:srgbClr>
                  </a:outerShdw>
                </a:effectLst>
              </a:rPr>
              <a:t>  </a:t>
            </a:r>
            <a:endParaRPr lang="en-US" sz="1600" b="1" dirty="0">
              <a:solidFill>
                <a:schemeClr val="dk1"/>
              </a:solidFill>
              <a:effectLst>
                <a:outerShdw blurRad="38100" dist="38100" dir="2700000" algn="tl">
                  <a:srgbClr val="000000">
                    <a:alpha val="43137"/>
                  </a:srgbClr>
                </a:outerShdw>
              </a:effectLst>
            </a:endParaRPr>
          </a:p>
        </p:txBody>
      </p:sp>
      <p:sp>
        <p:nvSpPr>
          <p:cNvPr id="8" name="Rectangle 7"/>
          <p:cNvSpPr/>
          <p:nvPr/>
        </p:nvSpPr>
        <p:spPr>
          <a:xfrm>
            <a:off x="762000" y="838200"/>
            <a:ext cx="7543800" cy="5016758"/>
          </a:xfrm>
          <a:prstGeom prst="rect">
            <a:avLst/>
          </a:prstGeom>
        </p:spPr>
        <p:txBody>
          <a:bodyPr wrap="square">
            <a:spAutoFit/>
          </a:bodyPr>
          <a:lstStyle/>
          <a:p>
            <a:r>
              <a:rPr lang="en-US" sz="1600" dirty="0" smtClean="0">
                <a:solidFill>
                  <a:srgbClr val="002060"/>
                </a:solidFill>
                <a:cs typeface="Calibri" pitchFamily="34" charset="0"/>
              </a:rPr>
              <a:t>Candidate should be a graduate. The person who wants to take the Franchise center should be educated &amp; able to handle the center effectively.</a:t>
            </a:r>
          </a:p>
          <a:p>
            <a:r>
              <a:rPr lang="en-US" sz="1600" dirty="0" smtClean="0">
                <a:solidFill>
                  <a:srgbClr val="002060"/>
                </a:solidFill>
                <a:cs typeface="Calibri" pitchFamily="34" charset="0"/>
              </a:rPr>
              <a:t>Infrastructure:-</a:t>
            </a:r>
          </a:p>
          <a:p>
            <a:r>
              <a:rPr lang="en-US" sz="1600" dirty="0" smtClean="0">
                <a:solidFill>
                  <a:srgbClr val="002060"/>
                </a:solidFill>
                <a:cs typeface="Calibri" pitchFamily="34" charset="0"/>
              </a:rPr>
              <a:t>There should be at least 1000-1500 square feet are for operating a center</a:t>
            </a:r>
          </a:p>
          <a:p>
            <a:pPr>
              <a:buFont typeface="Wingdings" pitchFamily="2" charset="2"/>
              <a:buChar char="q"/>
            </a:pPr>
            <a:r>
              <a:rPr lang="en-US" sz="1600" dirty="0" smtClean="0">
                <a:solidFill>
                  <a:srgbClr val="002060"/>
                </a:solidFill>
                <a:cs typeface="Calibri" pitchFamily="34" charset="0"/>
              </a:rPr>
              <a:t>Counseling Room</a:t>
            </a:r>
          </a:p>
          <a:p>
            <a:pPr>
              <a:buFont typeface="Wingdings" pitchFamily="2" charset="2"/>
              <a:buChar char="q"/>
            </a:pPr>
            <a:r>
              <a:rPr lang="en-US" sz="1600" dirty="0" smtClean="0">
                <a:solidFill>
                  <a:srgbClr val="002060"/>
                </a:solidFill>
                <a:cs typeface="Calibri" pitchFamily="34" charset="0"/>
              </a:rPr>
              <a:t>Centre Director Room</a:t>
            </a:r>
          </a:p>
          <a:p>
            <a:pPr>
              <a:buFont typeface="Wingdings" pitchFamily="2" charset="2"/>
              <a:buChar char="q"/>
            </a:pPr>
            <a:r>
              <a:rPr lang="en-US" sz="1600" dirty="0" smtClean="0">
                <a:solidFill>
                  <a:srgbClr val="002060"/>
                </a:solidFill>
                <a:cs typeface="Calibri" pitchFamily="34" charset="0"/>
              </a:rPr>
              <a:t>Faculty Room</a:t>
            </a:r>
          </a:p>
          <a:p>
            <a:pPr>
              <a:buFont typeface="Wingdings" pitchFamily="2" charset="2"/>
              <a:buChar char="q"/>
            </a:pPr>
            <a:r>
              <a:rPr lang="en-US" sz="1600" dirty="0" smtClean="0">
                <a:solidFill>
                  <a:srgbClr val="002060"/>
                </a:solidFill>
                <a:cs typeface="Calibri" pitchFamily="34" charset="0"/>
              </a:rPr>
              <a:t>1 Theory Class Room (Minimum)</a:t>
            </a:r>
          </a:p>
          <a:p>
            <a:pPr>
              <a:buFont typeface="Wingdings" pitchFamily="2" charset="2"/>
              <a:buChar char="q"/>
            </a:pPr>
            <a:r>
              <a:rPr lang="en-US" sz="1600" dirty="0" smtClean="0">
                <a:solidFill>
                  <a:srgbClr val="002060"/>
                </a:solidFill>
                <a:cs typeface="Calibri" pitchFamily="34" charset="0"/>
              </a:rPr>
              <a:t>1 Computer Lab with 10 PC (Minimum)</a:t>
            </a:r>
          </a:p>
          <a:p>
            <a:pPr>
              <a:buFont typeface="Wingdings" pitchFamily="2" charset="2"/>
              <a:buChar char="q"/>
            </a:pPr>
            <a:r>
              <a:rPr lang="en-US" sz="1600" dirty="0" smtClean="0">
                <a:solidFill>
                  <a:srgbClr val="002060"/>
                </a:solidFill>
                <a:cs typeface="Calibri" pitchFamily="34" charset="0"/>
              </a:rPr>
              <a:t>1 Skill Lab as per the SSC norms</a:t>
            </a:r>
          </a:p>
          <a:p>
            <a:r>
              <a:rPr lang="en-US" sz="1600" dirty="0" smtClean="0">
                <a:solidFill>
                  <a:srgbClr val="002060"/>
                </a:solidFill>
                <a:cs typeface="Calibri" pitchFamily="34" charset="0"/>
              </a:rPr>
              <a:t>Computer &amp; IT resources :-</a:t>
            </a:r>
          </a:p>
          <a:p>
            <a:r>
              <a:rPr lang="en-US" sz="1600" dirty="0" smtClean="0">
                <a:solidFill>
                  <a:srgbClr val="002060"/>
                </a:solidFill>
                <a:cs typeface="Calibri" pitchFamily="34" charset="0"/>
              </a:rPr>
              <a:t>There should be at least 10 Computers with latest configuration, Postpaid Telephone connection with Broadband internet connection Printer, scanner</a:t>
            </a:r>
          </a:p>
          <a:p>
            <a:r>
              <a:rPr lang="en-US" sz="1600" dirty="0" smtClean="0">
                <a:solidFill>
                  <a:srgbClr val="002060"/>
                </a:solidFill>
                <a:cs typeface="Calibri" pitchFamily="34" charset="0"/>
              </a:rPr>
              <a:t>Man Power:-</a:t>
            </a:r>
          </a:p>
          <a:p>
            <a:pPr>
              <a:buFont typeface="Wingdings" pitchFamily="2" charset="2"/>
              <a:buChar char="q"/>
            </a:pPr>
            <a:r>
              <a:rPr lang="en-US" sz="1600" dirty="0" smtClean="0">
                <a:solidFill>
                  <a:srgbClr val="002060"/>
                </a:solidFill>
                <a:cs typeface="Calibri" pitchFamily="34" charset="0"/>
              </a:rPr>
              <a:t>Center Manager</a:t>
            </a:r>
          </a:p>
          <a:p>
            <a:pPr>
              <a:buFont typeface="Wingdings" pitchFamily="2" charset="2"/>
              <a:buChar char="q"/>
            </a:pPr>
            <a:r>
              <a:rPr lang="en-US" sz="1600" dirty="0" smtClean="0">
                <a:solidFill>
                  <a:srgbClr val="002060"/>
                </a:solidFill>
                <a:cs typeface="Calibri" pitchFamily="34" charset="0"/>
              </a:rPr>
              <a:t>Counselor</a:t>
            </a:r>
          </a:p>
          <a:p>
            <a:pPr>
              <a:buFont typeface="Wingdings" pitchFamily="2" charset="2"/>
              <a:buChar char="q"/>
            </a:pPr>
            <a:r>
              <a:rPr lang="en-US" sz="1600" dirty="0" smtClean="0">
                <a:solidFill>
                  <a:srgbClr val="002060"/>
                </a:solidFill>
                <a:cs typeface="Calibri" pitchFamily="34" charset="0"/>
              </a:rPr>
              <a:t>Marketing Executive</a:t>
            </a:r>
          </a:p>
          <a:p>
            <a:pPr>
              <a:buFont typeface="Wingdings" pitchFamily="2" charset="2"/>
              <a:buChar char="q"/>
            </a:pPr>
            <a:r>
              <a:rPr lang="en-US" sz="1600" dirty="0" smtClean="0">
                <a:solidFill>
                  <a:srgbClr val="002060"/>
                </a:solidFill>
                <a:cs typeface="Calibri" pitchFamily="34" charset="0"/>
              </a:rPr>
              <a:t>Tele Caller</a:t>
            </a:r>
          </a:p>
          <a:p>
            <a:pPr>
              <a:buFont typeface="Wingdings" pitchFamily="2" charset="2"/>
              <a:buChar char="q"/>
            </a:pPr>
            <a:r>
              <a:rPr lang="en-US" sz="1600" dirty="0" smtClean="0">
                <a:solidFill>
                  <a:srgbClr val="002060"/>
                </a:solidFill>
                <a:cs typeface="Calibri" pitchFamily="34" charset="0"/>
              </a:rPr>
              <a:t>Faculty-as per Course Module</a:t>
            </a:r>
          </a:p>
          <a:p>
            <a:pPr>
              <a:buFont typeface="Wingdings" pitchFamily="2" charset="2"/>
              <a:buChar char="q"/>
            </a:pPr>
            <a:r>
              <a:rPr lang="en-US" sz="1600" dirty="0" smtClean="0">
                <a:solidFill>
                  <a:srgbClr val="002060"/>
                </a:solidFill>
                <a:cs typeface="Calibri" pitchFamily="34" charset="0"/>
              </a:rPr>
              <a:t>Office Boy</a:t>
            </a:r>
          </a:p>
        </p:txBody>
      </p:sp>
    </p:spTree>
    <p:extLst>
      <p:ext uri="{BB962C8B-B14F-4D97-AF65-F5344CB8AC3E}">
        <p14:creationId xmlns="" xmlns:p14="http://schemas.microsoft.com/office/powerpoint/2010/main" val="2940210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33855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600" b="1" dirty="0" smtClean="0"/>
              <a:t>NEW BRANCH OPENING REQUIREMENT / ELIGIBILITY</a:t>
            </a:r>
            <a:r>
              <a:rPr lang="en-US" sz="1600" b="1" dirty="0" smtClean="0">
                <a:effectLst>
                  <a:outerShdw blurRad="38100" dist="38100" dir="2700000" algn="tl">
                    <a:srgbClr val="000000">
                      <a:alpha val="43137"/>
                    </a:srgbClr>
                  </a:outerShdw>
                </a:effectLst>
              </a:rPr>
              <a:t>:</a:t>
            </a:r>
            <a:r>
              <a:rPr lang="en-US" sz="1600" b="1" dirty="0" smtClean="0">
                <a:solidFill>
                  <a:schemeClr val="dk1"/>
                </a:solidFill>
                <a:effectLst>
                  <a:outerShdw blurRad="38100" dist="38100" dir="2700000" algn="tl">
                    <a:srgbClr val="000000">
                      <a:alpha val="43137"/>
                    </a:srgbClr>
                  </a:outerShdw>
                </a:effectLst>
              </a:rPr>
              <a:t>  </a:t>
            </a:r>
            <a:endParaRPr lang="en-US" sz="1600" b="1" dirty="0">
              <a:solidFill>
                <a:schemeClr val="dk1"/>
              </a:solidFill>
              <a:effectLst>
                <a:outerShdw blurRad="38100" dist="38100" dir="2700000" algn="tl">
                  <a:srgbClr val="000000">
                    <a:alpha val="43137"/>
                  </a:srgbClr>
                </a:outerShdw>
              </a:effectLst>
            </a:endParaRPr>
          </a:p>
        </p:txBody>
      </p:sp>
      <p:sp>
        <p:nvSpPr>
          <p:cNvPr id="8" name="Rectangle 7"/>
          <p:cNvSpPr/>
          <p:nvPr/>
        </p:nvSpPr>
        <p:spPr>
          <a:xfrm>
            <a:off x="762000" y="838200"/>
            <a:ext cx="7543800" cy="5216813"/>
          </a:xfrm>
          <a:prstGeom prst="rect">
            <a:avLst/>
          </a:prstGeom>
        </p:spPr>
        <p:txBody>
          <a:bodyPr wrap="square">
            <a:spAutoFit/>
          </a:bodyPr>
          <a:lstStyle/>
          <a:p>
            <a:r>
              <a:rPr lang="en-US" sz="1600" b="1" dirty="0" smtClean="0">
                <a:solidFill>
                  <a:srgbClr val="002060"/>
                </a:solidFill>
                <a:cs typeface="Calibri" pitchFamily="34" charset="0"/>
              </a:rPr>
              <a:t>Minimum Criteria</a:t>
            </a:r>
            <a:r>
              <a:rPr lang="en-US" sz="1600" dirty="0" smtClean="0">
                <a:solidFill>
                  <a:srgbClr val="002060"/>
                </a:solidFill>
                <a:cs typeface="Calibri" pitchFamily="34" charset="0"/>
              </a:rPr>
              <a:t>:-</a:t>
            </a:r>
          </a:p>
          <a:p>
            <a:pPr>
              <a:lnSpc>
                <a:spcPct val="150000"/>
              </a:lnSpc>
              <a:buFont typeface="Wingdings" pitchFamily="2" charset="2"/>
              <a:buChar char="q"/>
            </a:pPr>
            <a:r>
              <a:rPr lang="en-US" sz="1600" dirty="0" smtClean="0">
                <a:solidFill>
                  <a:srgbClr val="002060"/>
                </a:solidFill>
                <a:cs typeface="Calibri" pitchFamily="34" charset="0"/>
              </a:rPr>
              <a:t>There should be at least 100 students, where the franchise wants to operate a center</a:t>
            </a:r>
          </a:p>
          <a:p>
            <a:pPr>
              <a:lnSpc>
                <a:spcPct val="150000"/>
              </a:lnSpc>
              <a:buFont typeface="Wingdings" pitchFamily="2" charset="2"/>
              <a:buChar char="q"/>
            </a:pPr>
            <a:r>
              <a:rPr lang="en-US" sz="1600" dirty="0" smtClean="0">
                <a:solidFill>
                  <a:srgbClr val="002060"/>
                </a:solidFill>
                <a:cs typeface="Calibri" pitchFamily="34" charset="0"/>
              </a:rPr>
              <a:t>Deposit of Rs. 10,000/- as franchise fees, which is non- refundable.</a:t>
            </a:r>
          </a:p>
          <a:p>
            <a:pPr>
              <a:lnSpc>
                <a:spcPct val="150000"/>
              </a:lnSpc>
              <a:buFont typeface="Wingdings" pitchFamily="2" charset="2"/>
              <a:buChar char="q"/>
            </a:pPr>
            <a:r>
              <a:rPr lang="en-US" sz="1600" dirty="0" smtClean="0">
                <a:solidFill>
                  <a:srgbClr val="002060"/>
                </a:solidFill>
                <a:cs typeface="Calibri" pitchFamily="34" charset="0"/>
              </a:rPr>
              <a:t>Required Documents like Resumes and Xerox copy of Educational</a:t>
            </a:r>
          </a:p>
          <a:p>
            <a:pPr>
              <a:lnSpc>
                <a:spcPct val="150000"/>
              </a:lnSpc>
              <a:buFont typeface="Wingdings" pitchFamily="2" charset="2"/>
              <a:buChar char="q"/>
            </a:pPr>
            <a:r>
              <a:rPr lang="en-US" sz="1600" dirty="0" smtClean="0">
                <a:solidFill>
                  <a:srgbClr val="002060"/>
                </a:solidFill>
                <a:cs typeface="Calibri" pitchFamily="34" charset="0"/>
              </a:rPr>
              <a:t>Qualifications, Voter ID, Aadhar Card, Passport, Driving License and 4 nos. of color passport size photo of Centre Director and the Man power of the organization. Minimum term of agreement will be 5 years</a:t>
            </a:r>
          </a:p>
          <a:p>
            <a:pPr>
              <a:lnSpc>
                <a:spcPct val="150000"/>
              </a:lnSpc>
              <a:buFont typeface="Wingdings" pitchFamily="2" charset="2"/>
              <a:buChar char="q"/>
            </a:pPr>
            <a:r>
              <a:rPr lang="en-US" sz="1600" dirty="0" smtClean="0">
                <a:solidFill>
                  <a:srgbClr val="002060"/>
                </a:solidFill>
                <a:cs typeface="Calibri" pitchFamily="34" charset="0"/>
              </a:rPr>
              <a:t>Every new admission form will have to be deposited at the Head Office within the first week of the month.</a:t>
            </a:r>
          </a:p>
          <a:p>
            <a:pPr>
              <a:lnSpc>
                <a:spcPct val="150000"/>
              </a:lnSpc>
              <a:buFont typeface="Wingdings" pitchFamily="2" charset="2"/>
              <a:buChar char="q"/>
            </a:pPr>
            <a:r>
              <a:rPr lang="en-US" sz="1600" dirty="0" smtClean="0">
                <a:solidFill>
                  <a:srgbClr val="002060"/>
                </a:solidFill>
                <a:cs typeface="Calibri" pitchFamily="34" charset="0"/>
              </a:rPr>
              <a:t>All legal expenses and Inspection charges will be bear by the branch office.</a:t>
            </a:r>
          </a:p>
          <a:p>
            <a:pPr>
              <a:lnSpc>
                <a:spcPct val="150000"/>
              </a:lnSpc>
            </a:pPr>
            <a:endParaRPr lang="en-US" sz="1600" dirty="0" smtClean="0">
              <a:solidFill>
                <a:srgbClr val="002060"/>
              </a:solidFill>
              <a:cs typeface="Calibri" pitchFamily="34" charset="0"/>
            </a:endParaRPr>
          </a:p>
          <a:p>
            <a:pPr algn="just">
              <a:lnSpc>
                <a:spcPct val="150000"/>
              </a:lnSpc>
            </a:pPr>
            <a:r>
              <a:rPr lang="en-US" sz="1600" b="1" dirty="0" smtClean="0">
                <a:solidFill>
                  <a:srgbClr val="002060"/>
                </a:solidFill>
                <a:cs typeface="Calibri" pitchFamily="34" charset="0"/>
              </a:rPr>
              <a:t>N.B:- </a:t>
            </a:r>
            <a:r>
              <a:rPr lang="en-US" sz="1600" dirty="0" smtClean="0">
                <a:solidFill>
                  <a:srgbClr val="002060"/>
                </a:solidFill>
                <a:cs typeface="Calibri" pitchFamily="34" charset="0"/>
              </a:rPr>
              <a:t>Cash Payment, Online Payment, Cheque Payment and Demand draft should be in favor of </a:t>
            </a:r>
            <a:r>
              <a:rPr lang="en-US" sz="1600" dirty="0" err="1" smtClean="0">
                <a:solidFill>
                  <a:srgbClr val="002060"/>
                </a:solidFill>
                <a:cs typeface="Calibri" pitchFamily="34" charset="0"/>
              </a:rPr>
              <a:t>Kampabhai</a:t>
            </a:r>
            <a:r>
              <a:rPr lang="en-US" sz="1600" dirty="0" smtClean="0">
                <a:solidFill>
                  <a:srgbClr val="002060"/>
                </a:solidFill>
                <a:cs typeface="Calibri" pitchFamily="34" charset="0"/>
              </a:rPr>
              <a:t> Vocational Training Institute payable at Balangir or Bhubaneswar of Rs. 10,000/- (Payment available in Full or Installment)</a:t>
            </a:r>
          </a:p>
        </p:txBody>
      </p:sp>
    </p:spTree>
    <p:extLst>
      <p:ext uri="{BB962C8B-B14F-4D97-AF65-F5344CB8AC3E}">
        <p14:creationId xmlns="" xmlns:p14="http://schemas.microsoft.com/office/powerpoint/2010/main" val="2940210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smtClean="0">
                <a:effectLst>
                  <a:outerShdw blurRad="38100" dist="38100" dir="2700000" algn="tl">
                    <a:srgbClr val="000000">
                      <a:alpha val="43137"/>
                    </a:srgbClr>
                  </a:outerShdw>
                </a:effectLst>
              </a:rPr>
              <a:t>New Branch Opening Application Form:</a:t>
            </a:r>
            <a:endParaRPr lang="en-US" sz="2000" b="1" dirty="0">
              <a:solidFill>
                <a:schemeClr val="dk1"/>
              </a:solidFill>
              <a:effectLst>
                <a:outerShdw blurRad="38100" dist="38100" dir="2700000" algn="tl">
                  <a:srgbClr val="000000">
                    <a:alpha val="43137"/>
                  </a:srgbClr>
                </a:outerShdw>
              </a:effectLst>
            </a:endParaRPr>
          </a:p>
        </p:txBody>
      </p:sp>
      <p:pic>
        <p:nvPicPr>
          <p:cNvPr id="2" name="Picture 1"/>
          <p:cNvPicPr>
            <a:picLocks noChangeAspect="1"/>
          </p:cNvPicPr>
          <p:nvPr/>
        </p:nvPicPr>
        <p:blipFill rotWithShape="1">
          <a:blip r:embed="rId4" cstate="print">
            <a:extLst>
              <a:ext uri="{28A0092B-C50C-407E-A947-70E740481C1C}">
                <a14:useLocalDpi xmlns="" xmlns:a14="http://schemas.microsoft.com/office/drawing/2010/main" val="0"/>
              </a:ext>
            </a:extLst>
          </a:blip>
          <a:srcRect r="3199"/>
          <a:stretch/>
        </p:blipFill>
        <p:spPr>
          <a:xfrm>
            <a:off x="697546" y="990600"/>
            <a:ext cx="3676746" cy="5034554"/>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659457" y="990601"/>
            <a:ext cx="3656639" cy="5039398"/>
          </a:xfrm>
          <a:prstGeom prst="rect">
            <a:avLst/>
          </a:prstGeom>
        </p:spPr>
      </p:pic>
    </p:spTree>
    <p:extLst>
      <p:ext uri="{BB962C8B-B14F-4D97-AF65-F5344CB8AC3E}">
        <p14:creationId xmlns="" xmlns:p14="http://schemas.microsoft.com/office/powerpoint/2010/main" val="2735748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tretch>
            <a:fillRect/>
          </a:stretch>
        </p:blipFill>
        <p:spPr bwMode="auto">
          <a:xfrm>
            <a:off x="7129819"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825842" y="1752600"/>
            <a:ext cx="7599376" cy="3002745"/>
          </a:xfrm>
          <a:prstGeom prst="rect">
            <a:avLst/>
          </a:prstGeom>
        </p:spPr>
        <p:txBody>
          <a:bodyPr wrap="square">
            <a:spAutoFit/>
          </a:bodyPr>
          <a:lstStyle/>
          <a:p>
            <a:pPr algn="ctr">
              <a:lnSpc>
                <a:spcPct val="150000"/>
              </a:lnSpc>
            </a:pPr>
            <a:r>
              <a:rPr lang="en-US" sz="1600" dirty="0" smtClean="0">
                <a:solidFill>
                  <a:srgbClr val="002060"/>
                </a:solidFill>
                <a:cs typeface="Calibri" pitchFamily="34" charset="0"/>
              </a:rPr>
              <a:t>The </a:t>
            </a:r>
            <a:r>
              <a:rPr lang="en-US" sz="1600" dirty="0">
                <a:solidFill>
                  <a:srgbClr val="002060"/>
                </a:solidFill>
                <a:cs typeface="Calibri" pitchFamily="34" charset="0"/>
              </a:rPr>
              <a:t>Organization Regd. Under Govt. of  India, Ministry of Corporate affairs, Registrar of Companies, Cuttack, 3rd Floor, Corporate Bhawan, Plot No. 9(P), Sector: I, </a:t>
            </a:r>
            <a:r>
              <a:rPr lang="en-US" sz="1600" dirty="0" smtClean="0">
                <a:solidFill>
                  <a:srgbClr val="002060"/>
                </a:solidFill>
                <a:cs typeface="Calibri" pitchFamily="34" charset="0"/>
              </a:rPr>
              <a:t>CDA</a:t>
            </a:r>
          </a:p>
          <a:p>
            <a:pPr algn="ctr">
              <a:lnSpc>
                <a:spcPct val="150000"/>
              </a:lnSpc>
            </a:pPr>
            <a:endParaRPr lang="en-US" sz="1600" dirty="0">
              <a:solidFill>
                <a:srgbClr val="002060"/>
              </a:solidFill>
              <a:cs typeface="Calibri" pitchFamily="34" charset="0"/>
            </a:endParaRPr>
          </a:p>
          <a:p>
            <a:pPr algn="ctr">
              <a:lnSpc>
                <a:spcPct val="150000"/>
              </a:lnSpc>
            </a:pPr>
            <a:r>
              <a:rPr lang="en-US" sz="1600" dirty="0">
                <a:solidFill>
                  <a:srgbClr val="002060"/>
                </a:solidFill>
                <a:cs typeface="Calibri" pitchFamily="34" charset="0"/>
              </a:rPr>
              <a:t>Registration Number  - 211.2008 (as KBVTI Partnership firm) / CIN No. - U80220OR2015PLC019306 ) (as KBVTI Ltd Converted into a public limited company </a:t>
            </a:r>
            <a:endParaRPr lang="en-US" sz="1600" dirty="0" smtClean="0">
              <a:solidFill>
                <a:srgbClr val="002060"/>
              </a:solidFill>
              <a:cs typeface="Calibri" pitchFamily="34" charset="0"/>
            </a:endParaRPr>
          </a:p>
          <a:p>
            <a:pPr algn="ctr">
              <a:lnSpc>
                <a:spcPct val="150000"/>
              </a:lnSpc>
            </a:pPr>
            <a:endParaRPr lang="en-US" sz="1600" dirty="0">
              <a:solidFill>
                <a:srgbClr val="002060"/>
              </a:solidFill>
              <a:cs typeface="Calibri" pitchFamily="34" charset="0"/>
            </a:endParaRPr>
          </a:p>
          <a:p>
            <a:pPr algn="ctr">
              <a:lnSpc>
                <a:spcPct val="150000"/>
              </a:lnSpc>
            </a:pPr>
            <a:r>
              <a:rPr lang="en-US" sz="1600" dirty="0">
                <a:solidFill>
                  <a:srgbClr val="002060"/>
                </a:solidFill>
                <a:cs typeface="Calibri" pitchFamily="34" charset="0"/>
              </a:rPr>
              <a:t>Date of Registration - 16.04.2008 (as KBVTI Partnership firm)  / 20.08.2015 (as KBVTI Ltd Converted into a public limited company )</a:t>
            </a:r>
          </a:p>
        </p:txBody>
      </p:sp>
      <p:sp>
        <p:nvSpPr>
          <p:cNvPr id="7" name="Rectangle 6"/>
          <p:cNvSpPr/>
          <p:nvPr/>
        </p:nvSpPr>
        <p:spPr>
          <a:xfrm>
            <a:off x="761999" y="438090"/>
            <a:ext cx="6367819"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Legal Status </a:t>
            </a:r>
          </a:p>
        </p:txBody>
      </p:sp>
      <p:pic>
        <p:nvPicPr>
          <p:cNvPr id="6" name="Picture 5" descr="legal_status.jpg"/>
          <p:cNvPicPr>
            <a:picLocks noChangeAspect="1"/>
          </p:cNvPicPr>
          <p:nvPr/>
        </p:nvPicPr>
        <p:blipFill>
          <a:blip r:embed="rId4" cstate="print"/>
          <a:stretch>
            <a:fillRect/>
          </a:stretch>
        </p:blipFill>
        <p:spPr>
          <a:xfrm>
            <a:off x="5486400" y="5410200"/>
            <a:ext cx="2834640" cy="762000"/>
          </a:xfrm>
          <a:prstGeom prst="rect">
            <a:avLst/>
          </a:prstGeom>
        </p:spPr>
      </p:pic>
    </p:spTree>
    <p:extLst>
      <p:ext uri="{BB962C8B-B14F-4D97-AF65-F5344CB8AC3E}">
        <p14:creationId xmlns="" xmlns:p14="http://schemas.microsoft.com/office/powerpoint/2010/main" val="3180838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smtClean="0">
                <a:effectLst>
                  <a:outerShdw blurRad="38100" dist="38100" dir="2700000" algn="tl">
                    <a:srgbClr val="000000">
                      <a:alpha val="43137"/>
                    </a:srgbClr>
                  </a:outerShdw>
                </a:effectLst>
              </a:rPr>
              <a:t>New Branch Opening Application Form:</a:t>
            </a:r>
            <a:endParaRPr lang="en-US" sz="2000" b="1" dirty="0">
              <a:solidFill>
                <a:schemeClr val="dk1"/>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 y="988541"/>
            <a:ext cx="3581400" cy="5023380"/>
          </a:xfrm>
          <a:prstGeom prst="rect">
            <a:avLst/>
          </a:prstGeom>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48199" y="988541"/>
            <a:ext cx="3657600" cy="5023380"/>
          </a:xfrm>
          <a:prstGeom prst="rect">
            <a:avLst/>
          </a:prstGeom>
        </p:spPr>
      </p:pic>
    </p:spTree>
    <p:extLst>
      <p:ext uri="{BB962C8B-B14F-4D97-AF65-F5344CB8AC3E}">
        <p14:creationId xmlns="" xmlns:p14="http://schemas.microsoft.com/office/powerpoint/2010/main" val="4003979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smtClean="0">
                <a:effectLst>
                  <a:outerShdw blurRad="38100" dist="38100" dir="2700000" algn="tl">
                    <a:srgbClr val="000000">
                      <a:alpha val="43137"/>
                    </a:srgbClr>
                  </a:outerShdw>
                </a:effectLst>
              </a:rPr>
              <a:t>New Branch Opening Application Form:</a:t>
            </a:r>
            <a:endParaRPr lang="en-US" sz="2000" b="1" dirty="0">
              <a:solidFill>
                <a:schemeClr val="dk1"/>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2000" y="1070594"/>
            <a:ext cx="3657600" cy="4872049"/>
          </a:xfrm>
          <a:prstGeom prst="rect">
            <a:avLst/>
          </a:prstGeom>
        </p:spPr>
      </p:pic>
      <p:pic>
        <p:nvPicPr>
          <p:cNvPr id="12" name="Picture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72000" y="1070594"/>
            <a:ext cx="3657600" cy="4872049"/>
          </a:xfrm>
          <a:prstGeom prst="rect">
            <a:avLst/>
          </a:prstGeom>
        </p:spPr>
      </p:pic>
    </p:spTree>
    <p:extLst>
      <p:ext uri="{BB962C8B-B14F-4D97-AF65-F5344CB8AC3E}">
        <p14:creationId xmlns="" xmlns:p14="http://schemas.microsoft.com/office/powerpoint/2010/main" val="3909059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smtClean="0">
                <a:effectLst>
                  <a:outerShdw blurRad="38100" dist="38100" dir="2700000" algn="tl">
                    <a:srgbClr val="000000">
                      <a:alpha val="43137"/>
                    </a:srgbClr>
                  </a:outerShdw>
                </a:effectLst>
              </a:rPr>
              <a:t>New Branch Opening Application Form:</a:t>
            </a:r>
            <a:endParaRPr lang="en-US" sz="2000" b="1" dirty="0">
              <a:solidFill>
                <a:schemeClr val="dk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8199" y="982360"/>
            <a:ext cx="3657599" cy="5037439"/>
          </a:xfrm>
          <a:prstGeom prst="rect">
            <a:avLst/>
          </a:prstGeom>
        </p:spPr>
      </p:pic>
      <p:pic>
        <p:nvPicPr>
          <p:cNvPr id="13"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62000" y="982361"/>
            <a:ext cx="3733800" cy="5025439"/>
          </a:xfrm>
          <a:prstGeom prst="rect">
            <a:avLst/>
          </a:prstGeom>
        </p:spPr>
      </p:pic>
    </p:spTree>
    <p:extLst>
      <p:ext uri="{BB962C8B-B14F-4D97-AF65-F5344CB8AC3E}">
        <p14:creationId xmlns="" xmlns:p14="http://schemas.microsoft.com/office/powerpoint/2010/main" val="9421379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769034"/>
            <a:ext cx="2819400" cy="707886"/>
          </a:xfrm>
          <a:prstGeom prst="rect">
            <a:avLst/>
          </a:prstGeom>
          <a:noFill/>
        </p:spPr>
        <p:txBody>
          <a:bodyPr wrap="square" rtlCol="0">
            <a:spAutoFit/>
          </a:bodyPr>
          <a:lstStyle/>
          <a:p>
            <a:r>
              <a:rPr lang="en-US" sz="4000" b="1" dirty="0" smtClean="0"/>
              <a:t>Thank You</a:t>
            </a:r>
            <a:endParaRPr lang="en-US" sz="4000" b="1" dirty="0"/>
          </a:p>
        </p:txBody>
      </p:sp>
      <p:sp>
        <p:nvSpPr>
          <p:cNvPr id="3" name="Footer Placeholder 2"/>
          <p:cNvSpPr>
            <a:spLocks noGrp="1"/>
          </p:cNvSpPr>
          <p:nvPr>
            <p:ph type="ftr" sz="quarter" idx="11"/>
          </p:nvPr>
        </p:nvSpPr>
        <p:spPr/>
        <p:txBody>
          <a:bodyPr/>
          <a:lstStyle/>
          <a:p>
            <a:r>
              <a:rPr lang="en-US" smtClean="0"/>
              <a:t>Kampa Bhai Vocational Training Institute Ltd.</a:t>
            </a:r>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129819" y="381000"/>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97985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685800" y="1143000"/>
            <a:ext cx="7663218" cy="3372077"/>
          </a:xfrm>
          <a:prstGeom prst="rect">
            <a:avLst/>
          </a:prstGeom>
        </p:spPr>
        <p:txBody>
          <a:bodyPr wrap="square">
            <a:spAutoFit/>
          </a:bodyPr>
          <a:lstStyle/>
          <a:p>
            <a:pPr algn="just">
              <a:lnSpc>
                <a:spcPct val="150000"/>
              </a:lnSpc>
            </a:pPr>
            <a:r>
              <a:rPr lang="en-US" sz="1600" dirty="0" smtClean="0">
                <a:solidFill>
                  <a:srgbClr val="002060"/>
                </a:solidFill>
                <a:cs typeface="Calibri" pitchFamily="34" charset="0"/>
              </a:rPr>
              <a:t>Our </a:t>
            </a:r>
            <a:r>
              <a:rPr lang="en-US" sz="1600" dirty="0">
                <a:solidFill>
                  <a:srgbClr val="002060"/>
                </a:solidFill>
                <a:cs typeface="Calibri" pitchFamily="34" charset="0"/>
              </a:rPr>
              <a:t>institute will be regarded as the </a:t>
            </a:r>
            <a:r>
              <a:rPr lang="en-US" sz="1600" dirty="0" smtClean="0">
                <a:solidFill>
                  <a:srgbClr val="002060"/>
                </a:solidFill>
                <a:cs typeface="Calibri" pitchFamily="34" charset="0"/>
              </a:rPr>
              <a:t>center </a:t>
            </a:r>
            <a:r>
              <a:rPr lang="en-US" sz="1600" dirty="0">
                <a:solidFill>
                  <a:srgbClr val="002060"/>
                </a:solidFill>
                <a:cs typeface="Calibri" pitchFamily="34" charset="0"/>
              </a:rPr>
              <a:t>of Skill Development, Vocational and Computer Education, a service provider of choice for career commencement and professional development to the society. We will be committed to gain a reputation of excellence in delivering quality education services to, local businesses, domestic and national students enabling all stakeholders to reach and achieve their goals</a:t>
            </a:r>
            <a:r>
              <a:rPr lang="en-US" sz="1600" dirty="0" smtClean="0">
                <a:solidFill>
                  <a:srgbClr val="002060"/>
                </a:solidFill>
                <a:cs typeface="Calibri" pitchFamily="34" charset="0"/>
              </a:rPr>
              <a:t>.</a:t>
            </a:r>
          </a:p>
          <a:p>
            <a:pPr algn="just">
              <a:lnSpc>
                <a:spcPct val="150000"/>
              </a:lnSpc>
            </a:pPr>
            <a:endParaRPr lang="en-US" sz="1600" dirty="0">
              <a:solidFill>
                <a:srgbClr val="002060"/>
              </a:solidFill>
              <a:cs typeface="Calibri" pitchFamily="34" charset="0"/>
            </a:endParaRPr>
          </a:p>
          <a:p>
            <a:pPr algn="just">
              <a:lnSpc>
                <a:spcPct val="150000"/>
              </a:lnSpc>
            </a:pPr>
            <a:r>
              <a:rPr lang="en-US" sz="1600" dirty="0">
                <a:solidFill>
                  <a:srgbClr val="002060"/>
                </a:solidFill>
                <a:cs typeface="Calibri" pitchFamily="34" charset="0"/>
              </a:rPr>
              <a:t>To develop learning, governance and empowerment systems which are world-class and value-based and which are responsive to the individual and social developmental needs of the people by bridging the Digital Divide.</a:t>
            </a:r>
          </a:p>
        </p:txBody>
      </p:sp>
      <p:sp>
        <p:nvSpPr>
          <p:cNvPr id="3" name="Rectangle 2"/>
          <p:cNvSpPr/>
          <p:nvPr/>
        </p:nvSpPr>
        <p:spPr>
          <a:xfrm>
            <a:off x="762000" y="438090"/>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Our Vision</a:t>
            </a:r>
          </a:p>
        </p:txBody>
      </p:sp>
      <p:pic>
        <p:nvPicPr>
          <p:cNvPr id="7" name="Picture 6" descr="vision.png"/>
          <p:cNvPicPr>
            <a:picLocks noChangeAspect="1"/>
          </p:cNvPicPr>
          <p:nvPr/>
        </p:nvPicPr>
        <p:blipFill>
          <a:blip r:embed="rId3"/>
          <a:stretch>
            <a:fillRect/>
          </a:stretch>
        </p:blipFill>
        <p:spPr>
          <a:xfrm>
            <a:off x="4921827" y="4648200"/>
            <a:ext cx="3383973" cy="1447800"/>
          </a:xfrm>
          <a:prstGeom prst="rect">
            <a:avLst/>
          </a:prstGeom>
        </p:spPr>
      </p:pic>
    </p:spTree>
    <p:extLst>
      <p:ext uri="{BB962C8B-B14F-4D97-AF65-F5344CB8AC3E}">
        <p14:creationId xmlns="" xmlns:p14="http://schemas.microsoft.com/office/powerpoint/2010/main" val="293413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1243548"/>
            <a:ext cx="7663218" cy="3785652"/>
          </a:xfrm>
          <a:prstGeom prst="rect">
            <a:avLst/>
          </a:prstGeom>
        </p:spPr>
        <p:txBody>
          <a:bodyPr wrap="square">
            <a:spAutoFit/>
          </a:bodyPr>
          <a:lstStyle/>
          <a:p>
            <a:pPr algn="just"/>
            <a:r>
              <a:rPr lang="en-US" sz="1600" dirty="0" smtClean="0">
                <a:solidFill>
                  <a:srgbClr val="002060"/>
                </a:solidFill>
                <a:cs typeface="Calibri" pitchFamily="34" charset="0"/>
              </a:rPr>
              <a:t>To </a:t>
            </a:r>
            <a:r>
              <a:rPr lang="en-US" sz="1600" dirty="0">
                <a:solidFill>
                  <a:srgbClr val="002060"/>
                </a:solidFill>
                <a:cs typeface="Calibri" pitchFamily="34" charset="0"/>
              </a:rPr>
              <a:t>advance vocational education and training to develop professional competencies for the future workforce and foster social and economic development of local and international communities</a:t>
            </a:r>
          </a:p>
          <a:p>
            <a:pPr algn="just"/>
            <a:r>
              <a:rPr lang="en-US" sz="1600" dirty="0">
                <a:solidFill>
                  <a:srgbClr val="002060"/>
                </a:solidFill>
                <a:cs typeface="Calibri" pitchFamily="34" charset="0"/>
              </a:rPr>
              <a:t> “Impact Training Institute endeavors to be a professional, community spirited and progressive training body, offering flexible, tailored training and education solutions designed to educate, inspire and motivate individuals and businesses helping you reach and achieve your goals and aspirations”</a:t>
            </a:r>
          </a:p>
          <a:p>
            <a:pPr algn="just"/>
            <a:r>
              <a:rPr lang="en-US" sz="1600" dirty="0">
                <a:solidFill>
                  <a:srgbClr val="002060"/>
                </a:solidFill>
                <a:cs typeface="Calibri" pitchFamily="34" charset="0"/>
              </a:rPr>
              <a:t>To offer life-long learning, governance and empowerment services through appropriate partnerships</a:t>
            </a:r>
          </a:p>
          <a:p>
            <a:pPr lvl="1" algn="just"/>
            <a:r>
              <a:rPr lang="en-US" sz="1600" dirty="0">
                <a:solidFill>
                  <a:srgbClr val="002060"/>
                </a:solidFill>
                <a:cs typeface="Calibri" pitchFamily="34" charset="0"/>
              </a:rPr>
              <a:t>•	to a very large population with various diversities : Bigger</a:t>
            </a:r>
          </a:p>
          <a:p>
            <a:pPr lvl="1" algn="just"/>
            <a:r>
              <a:rPr lang="en-US" sz="1600" dirty="0">
                <a:solidFill>
                  <a:srgbClr val="002060"/>
                </a:solidFill>
                <a:cs typeface="Calibri" pitchFamily="34" charset="0"/>
              </a:rPr>
              <a:t>•	with high quality of relevance and applicability in life and work : Better</a:t>
            </a:r>
          </a:p>
          <a:p>
            <a:pPr lvl="1" algn="just"/>
            <a:r>
              <a:rPr lang="en-US" sz="1600" dirty="0">
                <a:solidFill>
                  <a:srgbClr val="002060"/>
                </a:solidFill>
                <a:cs typeface="Calibri" pitchFamily="34" charset="0"/>
              </a:rPr>
              <a:t>•	at an affordable cost : Cheaper</a:t>
            </a:r>
          </a:p>
          <a:p>
            <a:pPr lvl="1" algn="just"/>
            <a:r>
              <a:rPr lang="en-US" sz="1600" dirty="0">
                <a:solidFill>
                  <a:srgbClr val="002060"/>
                </a:solidFill>
                <a:cs typeface="Calibri" pitchFamily="34" charset="0"/>
              </a:rPr>
              <a:t>•	within a shortest possible time : Faster</a:t>
            </a:r>
          </a:p>
          <a:p>
            <a:pPr lvl="1" algn="just"/>
            <a:r>
              <a:rPr lang="en-US" sz="1600" dirty="0">
                <a:solidFill>
                  <a:srgbClr val="002060"/>
                </a:solidFill>
                <a:cs typeface="Calibri" pitchFamily="34" charset="0"/>
              </a:rPr>
              <a:t>•	with a wide accessibility from metros to villages: Wider</a:t>
            </a:r>
          </a:p>
          <a:p>
            <a:pPr lvl="1" algn="just"/>
            <a:r>
              <a:rPr lang="en-US" sz="1600" dirty="0">
                <a:solidFill>
                  <a:srgbClr val="002060"/>
                </a:solidFill>
                <a:cs typeface="Calibri" pitchFamily="34" charset="0"/>
              </a:rPr>
              <a:t>•	in a mass-personalized manner: Deeper personal experience</a:t>
            </a:r>
          </a:p>
        </p:txBody>
      </p:sp>
      <p:sp>
        <p:nvSpPr>
          <p:cNvPr id="3" name="Rectangle 2"/>
          <p:cNvSpPr/>
          <p:nvPr/>
        </p:nvSpPr>
        <p:spPr>
          <a:xfrm>
            <a:off x="809980" y="438090"/>
            <a:ext cx="612422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Our Mission</a:t>
            </a:r>
          </a:p>
        </p:txBody>
      </p:sp>
      <p:pic>
        <p:nvPicPr>
          <p:cNvPr id="6" name="Picture 5" descr="OurMission1PNG.png"/>
          <p:cNvPicPr>
            <a:picLocks noChangeAspect="1"/>
          </p:cNvPicPr>
          <p:nvPr/>
        </p:nvPicPr>
        <p:blipFill>
          <a:blip r:embed="rId3"/>
          <a:stretch>
            <a:fillRect/>
          </a:stretch>
        </p:blipFill>
        <p:spPr>
          <a:xfrm>
            <a:off x="5562600" y="5181600"/>
            <a:ext cx="2736350" cy="909845"/>
          </a:xfrm>
          <a:prstGeom prst="rect">
            <a:avLst/>
          </a:prstGeom>
        </p:spPr>
      </p:pic>
    </p:spTree>
    <p:extLst>
      <p:ext uri="{BB962C8B-B14F-4D97-AF65-F5344CB8AC3E}">
        <p14:creationId xmlns="" xmlns:p14="http://schemas.microsoft.com/office/powerpoint/2010/main" val="2649082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10400" y="381000"/>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1243548"/>
            <a:ext cx="7663218" cy="1938992"/>
          </a:xfrm>
          <a:prstGeom prst="rect">
            <a:avLst/>
          </a:prstGeom>
        </p:spPr>
        <p:txBody>
          <a:bodyPr wrap="square">
            <a:spAutoFit/>
          </a:bodyPr>
          <a:lstStyle/>
          <a:p>
            <a:pPr algn="just">
              <a:lnSpc>
                <a:spcPct val="150000"/>
              </a:lnSpc>
            </a:pPr>
            <a:r>
              <a:rPr lang="en-US" sz="1600" dirty="0" smtClean="0">
                <a:solidFill>
                  <a:srgbClr val="002060"/>
                </a:solidFill>
                <a:cs typeface="Calibri" pitchFamily="34" charset="0"/>
              </a:rPr>
              <a:t>To </a:t>
            </a:r>
            <a:r>
              <a:rPr lang="en-US" sz="1600" dirty="0">
                <a:solidFill>
                  <a:srgbClr val="002060"/>
                </a:solidFill>
                <a:cs typeface="Calibri" pitchFamily="34" charset="0"/>
              </a:rPr>
              <a:t>prepare the people for knowledge-based economy and society</a:t>
            </a:r>
          </a:p>
          <a:p>
            <a:pPr lvl="1" algn="just">
              <a:lnSpc>
                <a:spcPct val="150000"/>
              </a:lnSpc>
            </a:pPr>
            <a:r>
              <a:rPr lang="en-US" sz="1600" dirty="0">
                <a:solidFill>
                  <a:srgbClr val="002060"/>
                </a:solidFill>
                <a:cs typeface="Calibri" pitchFamily="34" charset="0"/>
              </a:rPr>
              <a:t>•	To champion the cause of life-long learning with developmental orientation</a:t>
            </a:r>
          </a:p>
          <a:p>
            <a:pPr lvl="1" algn="just">
              <a:lnSpc>
                <a:spcPct val="150000"/>
              </a:lnSpc>
            </a:pPr>
            <a:r>
              <a:rPr lang="en-US" sz="1600" dirty="0">
                <a:solidFill>
                  <a:srgbClr val="002060"/>
                </a:solidFill>
                <a:cs typeface="Calibri" pitchFamily="34" charset="0"/>
              </a:rPr>
              <a:t>•	To stimulate the creation of word-class knowledge resources</a:t>
            </a:r>
          </a:p>
          <a:p>
            <a:pPr lvl="1" algn="just">
              <a:lnSpc>
                <a:spcPct val="150000"/>
              </a:lnSpc>
            </a:pPr>
            <a:r>
              <a:rPr lang="en-US" sz="1600" dirty="0">
                <a:solidFill>
                  <a:srgbClr val="002060"/>
                </a:solidFill>
                <a:cs typeface="Calibri" pitchFamily="34" charset="0"/>
              </a:rPr>
              <a:t>•	To provide universal access to them through Information Technology</a:t>
            </a:r>
          </a:p>
          <a:p>
            <a:pPr lvl="1" algn="just">
              <a:lnSpc>
                <a:spcPct val="150000"/>
              </a:lnSpc>
            </a:pPr>
            <a:r>
              <a:rPr lang="en-US" sz="1600" dirty="0">
                <a:solidFill>
                  <a:srgbClr val="002060"/>
                </a:solidFill>
                <a:cs typeface="Calibri" pitchFamily="34" charset="0"/>
              </a:rPr>
              <a:t>•	To bridge the Digital Divide and resultant Knowledge Divide</a:t>
            </a:r>
          </a:p>
        </p:txBody>
      </p:sp>
      <p:sp>
        <p:nvSpPr>
          <p:cNvPr id="5" name="Rectangle 4"/>
          <p:cNvSpPr/>
          <p:nvPr/>
        </p:nvSpPr>
        <p:spPr>
          <a:xfrm>
            <a:off x="780535" y="416290"/>
            <a:ext cx="6153665"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effectLst>
                  <a:outerShdw blurRad="38100" dist="38100" dir="2700000" algn="tl">
                    <a:srgbClr val="000000">
                      <a:alpha val="43137"/>
                    </a:srgbClr>
                  </a:outerShdw>
                </a:effectLst>
              </a:rPr>
              <a:t>Goals</a:t>
            </a:r>
          </a:p>
        </p:txBody>
      </p:sp>
      <p:pic>
        <p:nvPicPr>
          <p:cNvPr id="6" name="Picture 5" descr="Goal.png"/>
          <p:cNvPicPr>
            <a:picLocks noChangeAspect="1"/>
          </p:cNvPicPr>
          <p:nvPr/>
        </p:nvPicPr>
        <p:blipFill>
          <a:blip r:embed="rId3"/>
          <a:stretch>
            <a:fillRect/>
          </a:stretch>
        </p:blipFill>
        <p:spPr>
          <a:xfrm>
            <a:off x="4114800" y="3124200"/>
            <a:ext cx="4572000" cy="3476625"/>
          </a:xfrm>
          <a:prstGeom prst="rect">
            <a:avLst/>
          </a:prstGeom>
        </p:spPr>
      </p:pic>
    </p:spTree>
    <p:extLst>
      <p:ext uri="{BB962C8B-B14F-4D97-AF65-F5344CB8AC3E}">
        <p14:creationId xmlns="" xmlns:p14="http://schemas.microsoft.com/office/powerpoint/2010/main" val="3655375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Kampa Bhai Vocational Training Institute Ltd.</a:t>
            </a:r>
            <a:endParaRPr lang="en-US" dirty="0"/>
          </a:p>
        </p:txBody>
      </p:sp>
      <p:pic>
        <p:nvPicPr>
          <p:cNvPr id="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6934201"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859334"/>
            <a:ext cx="7772399" cy="5262979"/>
          </a:xfrm>
          <a:prstGeom prst="rect">
            <a:avLst/>
          </a:prstGeom>
        </p:spPr>
        <p:txBody>
          <a:bodyPr wrap="square">
            <a:spAutoFit/>
          </a:bodyPr>
          <a:lstStyle/>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ensure that every student is given opportunity to develop his/her potential without regard to race, color, creed, national origin, gender, sexual orientation, economic status or disability.</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provide opportunities for students to acquire contemporary workplace skills such as communicating, organizing and analyzing information, solving problems, using technology, initiating and completing assignments, acting ethically and professionally, interacting with others, understanding the structure and dynamics of organizations, and taking responsibility for career and life choices.</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provide counseling and assistance to students concerning social issues, employment and educational opportunities, and vocational orientation.</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provide programs and activities which contribute to health and well-being, a safe environment, a sense of belonging, and respect for self and others.</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use student assessment results to review and improve curricula, courses, programs, and instructional practices.</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encourage students to pursue professional improvement leading to certification/licensure in their trade areas and post secondary education.</a:t>
            </a:r>
          </a:p>
          <a:p>
            <a:pPr marL="171450" indent="-171450" algn="just">
              <a:buFont typeface="Wingdings" pitchFamily="2" charset="2"/>
              <a:buChar char="q"/>
            </a:pPr>
            <a:r>
              <a:rPr lang="en-US" sz="1600" dirty="0" smtClean="0">
                <a:solidFill>
                  <a:srgbClr val="002060"/>
                </a:solidFill>
                <a:cs typeface="Calibri" pitchFamily="34" charset="0"/>
              </a:rPr>
              <a:t>To </a:t>
            </a:r>
            <a:r>
              <a:rPr lang="en-US" sz="1600" dirty="0">
                <a:solidFill>
                  <a:srgbClr val="002060"/>
                </a:solidFill>
                <a:cs typeface="Calibri" pitchFamily="34" charset="0"/>
              </a:rPr>
              <a:t>provide continuing adult education with a focus on developing technical skills</a:t>
            </a:r>
            <a:r>
              <a:rPr lang="en-US" sz="1600" dirty="0" smtClean="0">
                <a:solidFill>
                  <a:srgbClr val="002060"/>
                </a:solidFill>
                <a:cs typeface="Calibri" pitchFamily="34" charset="0"/>
              </a:rPr>
              <a:t>.</a:t>
            </a:r>
            <a:endParaRPr lang="en-US" sz="1600" dirty="0">
              <a:solidFill>
                <a:srgbClr val="002060"/>
              </a:solidFill>
              <a:cs typeface="Calibri" pitchFamily="34" charset="0"/>
            </a:endParaRPr>
          </a:p>
          <a:p>
            <a:pPr marL="171450" indent="-171450" algn="just">
              <a:buFont typeface="Wingdings" pitchFamily="2" charset="2"/>
              <a:buChar char="q"/>
            </a:pPr>
            <a:r>
              <a:rPr lang="en-US" sz="1600" dirty="0">
                <a:solidFill>
                  <a:srgbClr val="002060"/>
                </a:solidFill>
                <a:cs typeface="Calibri" pitchFamily="34" charset="0"/>
              </a:rPr>
              <a:t>To provide personnel with the resources and the support needed to grow and develop professionally toward a goal of raising student achievement.</a:t>
            </a:r>
          </a:p>
          <a:p>
            <a:pPr marL="171450" indent="-171450" algn="just">
              <a:buFont typeface="Wingdings" pitchFamily="2" charset="2"/>
              <a:buChar char="q"/>
            </a:pPr>
            <a:r>
              <a:rPr lang="en-US" sz="1600" dirty="0">
                <a:solidFill>
                  <a:srgbClr val="002060"/>
                </a:solidFill>
                <a:cs typeface="Calibri" pitchFamily="34" charset="0"/>
              </a:rPr>
              <a:t> To promote cultural understanding within a diverse population.</a:t>
            </a:r>
          </a:p>
          <a:p>
            <a:pPr marL="171450" indent="-171450" algn="just">
              <a:buFont typeface="Wingdings" pitchFamily="2" charset="2"/>
              <a:buChar char="q"/>
            </a:pPr>
            <a:r>
              <a:rPr lang="en-US" sz="1600" dirty="0">
                <a:solidFill>
                  <a:srgbClr val="002060"/>
                </a:solidFill>
                <a:cs typeface="Calibri" pitchFamily="34" charset="0"/>
              </a:rPr>
              <a:t>To develop partnerships with business, industry, government, and the community</a:t>
            </a:r>
            <a:r>
              <a:rPr lang="en-US" sz="1600" dirty="0">
                <a:solidFill>
                  <a:srgbClr val="002060"/>
                </a:solidFill>
                <a:latin typeface="Calibri" pitchFamily="34" charset="0"/>
                <a:cs typeface="Calibri" pitchFamily="34" charset="0"/>
              </a:rPr>
              <a:t>.</a:t>
            </a:r>
          </a:p>
        </p:txBody>
      </p:sp>
      <p:sp>
        <p:nvSpPr>
          <p:cNvPr id="5" name="Rectangle 4"/>
          <p:cNvSpPr/>
          <p:nvPr/>
        </p:nvSpPr>
        <p:spPr>
          <a:xfrm>
            <a:off x="762000" y="438090"/>
            <a:ext cx="60198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000" b="1" dirty="0">
                <a:solidFill>
                  <a:schemeClr val="dk1"/>
                </a:solidFill>
                <a:effectLst>
                  <a:outerShdw blurRad="38100" dist="38100" dir="2700000" algn="tl">
                    <a:srgbClr val="000000">
                      <a:alpha val="43137"/>
                    </a:srgbClr>
                  </a:outerShdw>
                </a:effectLst>
              </a:rPr>
              <a:t>OBJECTIVES</a:t>
            </a:r>
          </a:p>
        </p:txBody>
      </p:sp>
    </p:spTree>
    <p:extLst>
      <p:ext uri="{BB962C8B-B14F-4D97-AF65-F5344CB8AC3E}">
        <p14:creationId xmlns="" xmlns:p14="http://schemas.microsoft.com/office/powerpoint/2010/main" val="299429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Kampa Bhai Vocational Training Institute Ltd.</a:t>
            </a:r>
            <a:endParaRPr lang="en-US" dirty="0"/>
          </a:p>
        </p:txBody>
      </p:sp>
      <p:sp>
        <p:nvSpPr>
          <p:cNvPr id="8" name="TextBox 7"/>
          <p:cNvSpPr txBox="1"/>
          <p:nvPr/>
        </p:nvSpPr>
        <p:spPr>
          <a:xfrm>
            <a:off x="762000" y="432486"/>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Our </a:t>
            </a:r>
            <a:r>
              <a:rPr lang="en-US" dirty="0" smtClean="0"/>
              <a:t>Services:-</a:t>
            </a:r>
            <a:endParaRPr lang="en-US" dirty="0"/>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86601"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914400"/>
            <a:ext cx="7620000" cy="4616648"/>
          </a:xfrm>
          <a:prstGeom prst="rect">
            <a:avLst/>
          </a:prstGeom>
        </p:spPr>
        <p:txBody>
          <a:bodyPr wrap="square">
            <a:spAutoFit/>
          </a:bodyPr>
          <a:lstStyle/>
          <a:p>
            <a:pPr marL="285750" indent="-285750">
              <a:lnSpc>
                <a:spcPct val="150000"/>
              </a:lnSpc>
              <a:buFont typeface="Arial" pitchFamily="34" charset="0"/>
              <a:buChar char="•"/>
            </a:pPr>
            <a:r>
              <a:rPr lang="en-US" sz="1600" dirty="0" smtClean="0">
                <a:solidFill>
                  <a:srgbClr val="002060"/>
                </a:solidFill>
                <a:cs typeface="Calibri" pitchFamily="34" charset="0"/>
              </a:rPr>
              <a:t>Skill Development &amp; Placement</a:t>
            </a:r>
          </a:p>
          <a:p>
            <a:pPr marL="285750" indent="-285750">
              <a:lnSpc>
                <a:spcPct val="150000"/>
              </a:lnSpc>
              <a:buFont typeface="Arial" pitchFamily="34" charset="0"/>
              <a:buChar char="•"/>
            </a:pPr>
            <a:r>
              <a:rPr lang="en-US" sz="1600" dirty="0" smtClean="0">
                <a:solidFill>
                  <a:srgbClr val="002060"/>
                </a:solidFill>
                <a:cs typeface="Calibri" pitchFamily="34" charset="0"/>
              </a:rPr>
              <a:t>Computer </a:t>
            </a:r>
            <a:r>
              <a:rPr lang="en-US" sz="1600" dirty="0">
                <a:solidFill>
                  <a:srgbClr val="002060"/>
                </a:solidFill>
                <a:cs typeface="Calibri" pitchFamily="34" charset="0"/>
              </a:rPr>
              <a:t>Education (Software/ Hardware)</a:t>
            </a:r>
          </a:p>
          <a:p>
            <a:pPr marL="285750" indent="-285750">
              <a:lnSpc>
                <a:spcPct val="150000"/>
              </a:lnSpc>
              <a:buFont typeface="Arial" pitchFamily="34" charset="0"/>
              <a:buChar char="•"/>
            </a:pPr>
            <a:r>
              <a:rPr lang="en-US" sz="1600" dirty="0" smtClean="0">
                <a:solidFill>
                  <a:srgbClr val="002060"/>
                </a:solidFill>
                <a:cs typeface="Calibri" pitchFamily="34" charset="0"/>
              </a:rPr>
              <a:t>General </a:t>
            </a:r>
            <a:r>
              <a:rPr lang="en-US" sz="1600" dirty="0">
                <a:solidFill>
                  <a:srgbClr val="002060"/>
                </a:solidFill>
                <a:cs typeface="Calibri" pitchFamily="34" charset="0"/>
              </a:rPr>
              <a:t>Education</a:t>
            </a:r>
          </a:p>
          <a:p>
            <a:pPr marL="285750" indent="-285750">
              <a:lnSpc>
                <a:spcPct val="150000"/>
              </a:lnSpc>
              <a:buFont typeface="Arial" pitchFamily="34" charset="0"/>
              <a:buChar char="•"/>
            </a:pPr>
            <a:r>
              <a:rPr lang="en-US" sz="1600" dirty="0" smtClean="0">
                <a:solidFill>
                  <a:srgbClr val="002060"/>
                </a:solidFill>
                <a:cs typeface="Calibri" pitchFamily="34" charset="0"/>
              </a:rPr>
              <a:t>Distance </a:t>
            </a:r>
            <a:r>
              <a:rPr lang="en-US" sz="1600" dirty="0">
                <a:solidFill>
                  <a:srgbClr val="002060"/>
                </a:solidFill>
                <a:cs typeface="Calibri" pitchFamily="34" charset="0"/>
              </a:rPr>
              <a:t>Education</a:t>
            </a:r>
          </a:p>
          <a:p>
            <a:pPr marL="285750" indent="-285750">
              <a:lnSpc>
                <a:spcPct val="150000"/>
              </a:lnSpc>
              <a:buFont typeface="Arial" pitchFamily="34" charset="0"/>
              <a:buChar char="•"/>
            </a:pPr>
            <a:r>
              <a:rPr lang="en-US" sz="1600" dirty="0" smtClean="0">
                <a:solidFill>
                  <a:srgbClr val="002060"/>
                </a:solidFill>
                <a:cs typeface="Calibri" pitchFamily="34" charset="0"/>
              </a:rPr>
              <a:t>Online </a:t>
            </a:r>
            <a:r>
              <a:rPr lang="en-US" sz="1600" dirty="0">
                <a:solidFill>
                  <a:srgbClr val="002060"/>
                </a:solidFill>
                <a:cs typeface="Calibri" pitchFamily="34" charset="0"/>
              </a:rPr>
              <a:t>Education</a:t>
            </a:r>
          </a:p>
          <a:p>
            <a:pPr marL="285750" indent="-285750">
              <a:lnSpc>
                <a:spcPct val="150000"/>
              </a:lnSpc>
              <a:buFont typeface="Arial" pitchFamily="34" charset="0"/>
              <a:buChar char="•"/>
            </a:pPr>
            <a:r>
              <a:rPr lang="en-US" sz="1600" dirty="0" smtClean="0">
                <a:solidFill>
                  <a:srgbClr val="002060"/>
                </a:solidFill>
                <a:cs typeface="Calibri" pitchFamily="34" charset="0"/>
              </a:rPr>
              <a:t>Self-Help </a:t>
            </a:r>
            <a:r>
              <a:rPr lang="en-US" sz="1600" dirty="0">
                <a:solidFill>
                  <a:srgbClr val="002060"/>
                </a:solidFill>
                <a:cs typeface="Calibri" pitchFamily="34" charset="0"/>
              </a:rPr>
              <a:t>Group Developed through under Govt. Programme</a:t>
            </a:r>
          </a:p>
          <a:p>
            <a:pPr marL="285750" indent="-285750">
              <a:lnSpc>
                <a:spcPct val="150000"/>
              </a:lnSpc>
              <a:buFont typeface="Arial" pitchFamily="34" charset="0"/>
              <a:buChar char="•"/>
            </a:pPr>
            <a:r>
              <a:rPr lang="en-US" sz="1600" dirty="0" smtClean="0">
                <a:solidFill>
                  <a:srgbClr val="002060"/>
                </a:solidFill>
                <a:cs typeface="Calibri" pitchFamily="34" charset="0"/>
              </a:rPr>
              <a:t>Health </a:t>
            </a:r>
            <a:r>
              <a:rPr lang="en-US" sz="1600" dirty="0">
                <a:solidFill>
                  <a:srgbClr val="002060"/>
                </a:solidFill>
                <a:cs typeface="Calibri" pitchFamily="34" charset="0"/>
              </a:rPr>
              <a:t>Programme</a:t>
            </a:r>
          </a:p>
          <a:p>
            <a:pPr marL="285750" indent="-285750">
              <a:lnSpc>
                <a:spcPct val="150000"/>
              </a:lnSpc>
              <a:buFont typeface="Arial" pitchFamily="34" charset="0"/>
              <a:buChar char="•"/>
            </a:pPr>
            <a:r>
              <a:rPr lang="en-US" sz="1600" dirty="0" smtClean="0">
                <a:solidFill>
                  <a:srgbClr val="002060"/>
                </a:solidFill>
                <a:cs typeface="Calibri" pitchFamily="34" charset="0"/>
              </a:rPr>
              <a:t>Environmental </a:t>
            </a:r>
            <a:r>
              <a:rPr lang="en-US" sz="1600" dirty="0">
                <a:solidFill>
                  <a:srgbClr val="002060"/>
                </a:solidFill>
                <a:cs typeface="Calibri" pitchFamily="34" charset="0"/>
              </a:rPr>
              <a:t>Programme</a:t>
            </a:r>
          </a:p>
          <a:p>
            <a:pPr marL="285750" indent="-285750">
              <a:lnSpc>
                <a:spcPct val="150000"/>
              </a:lnSpc>
              <a:buFont typeface="Arial" pitchFamily="34" charset="0"/>
              <a:buChar char="•"/>
            </a:pPr>
            <a:r>
              <a:rPr lang="en-US" sz="1600" dirty="0" smtClean="0">
                <a:solidFill>
                  <a:srgbClr val="002060"/>
                </a:solidFill>
                <a:cs typeface="Calibri" pitchFamily="34" charset="0"/>
              </a:rPr>
              <a:t>Sports </a:t>
            </a:r>
            <a:r>
              <a:rPr lang="en-US" sz="1600" dirty="0">
                <a:solidFill>
                  <a:srgbClr val="002060"/>
                </a:solidFill>
                <a:cs typeface="Calibri" pitchFamily="34" charset="0"/>
              </a:rPr>
              <a:t>Art &amp; Culture Programme</a:t>
            </a:r>
          </a:p>
          <a:p>
            <a:pPr marL="285750" indent="-285750">
              <a:lnSpc>
                <a:spcPct val="150000"/>
              </a:lnSpc>
              <a:buFont typeface="Arial" pitchFamily="34" charset="0"/>
              <a:buChar char="•"/>
            </a:pPr>
            <a:r>
              <a:rPr lang="en-US" sz="1600" dirty="0" smtClean="0">
                <a:solidFill>
                  <a:srgbClr val="002060"/>
                </a:solidFill>
                <a:cs typeface="Calibri" pitchFamily="34" charset="0"/>
              </a:rPr>
              <a:t>Marketing </a:t>
            </a:r>
            <a:r>
              <a:rPr lang="en-US" sz="1600" dirty="0">
                <a:solidFill>
                  <a:srgbClr val="002060"/>
                </a:solidFill>
                <a:cs typeface="Calibri" pitchFamily="34" charset="0"/>
              </a:rPr>
              <a:t>Consultancy</a:t>
            </a:r>
          </a:p>
          <a:p>
            <a:pPr marL="285750" indent="-285750">
              <a:lnSpc>
                <a:spcPct val="150000"/>
              </a:lnSpc>
              <a:buFont typeface="Arial" pitchFamily="34" charset="0"/>
              <a:buChar char="•"/>
            </a:pPr>
            <a:r>
              <a:rPr lang="en-US" sz="1600" dirty="0" smtClean="0">
                <a:solidFill>
                  <a:srgbClr val="002060"/>
                </a:solidFill>
                <a:cs typeface="Calibri" pitchFamily="34" charset="0"/>
              </a:rPr>
              <a:t>Service </a:t>
            </a:r>
            <a:r>
              <a:rPr lang="en-US" sz="1600" dirty="0">
                <a:solidFill>
                  <a:srgbClr val="002060"/>
                </a:solidFill>
                <a:cs typeface="Calibri" pitchFamily="34" charset="0"/>
              </a:rPr>
              <a:t>Provider </a:t>
            </a:r>
            <a:r>
              <a:rPr lang="en-US" sz="1600" dirty="0" smtClean="0">
                <a:solidFill>
                  <a:srgbClr val="002060"/>
                </a:solidFill>
                <a:cs typeface="Calibri" pitchFamily="34" charset="0"/>
              </a:rPr>
              <a:t>Agency</a:t>
            </a:r>
          </a:p>
          <a:p>
            <a:pPr marL="285750" indent="-285750">
              <a:lnSpc>
                <a:spcPct val="150000"/>
              </a:lnSpc>
              <a:buFont typeface="Arial" pitchFamily="34" charset="0"/>
              <a:buChar char="•"/>
            </a:pPr>
            <a:r>
              <a:rPr lang="en-US" sz="1600" dirty="0" smtClean="0">
                <a:solidFill>
                  <a:srgbClr val="002060"/>
                </a:solidFill>
                <a:cs typeface="Calibri" pitchFamily="34" charset="0"/>
              </a:rPr>
              <a:t>Software Development</a:t>
            </a:r>
            <a:endParaRPr lang="en-US" sz="1600" dirty="0">
              <a:solidFill>
                <a:srgbClr val="002060"/>
              </a:solidFill>
              <a:cs typeface="Calibri" pitchFamily="34" charset="0"/>
            </a:endParaRPr>
          </a:p>
        </p:txBody>
      </p:sp>
      <p:pic>
        <p:nvPicPr>
          <p:cNvPr id="6" name="Picture 5" descr="ProfessionalServices.png"/>
          <p:cNvPicPr>
            <a:picLocks noChangeAspect="1"/>
          </p:cNvPicPr>
          <p:nvPr/>
        </p:nvPicPr>
        <p:blipFill>
          <a:blip r:embed="rId3"/>
          <a:srcRect l="36344" r="3343"/>
          <a:stretch>
            <a:fillRect/>
          </a:stretch>
        </p:blipFill>
        <p:spPr>
          <a:xfrm>
            <a:off x="5105400" y="3725174"/>
            <a:ext cx="3200400" cy="2294626"/>
          </a:xfrm>
          <a:prstGeom prst="rect">
            <a:avLst/>
          </a:prstGeom>
        </p:spPr>
      </p:pic>
    </p:spTree>
    <p:extLst>
      <p:ext uri="{BB962C8B-B14F-4D97-AF65-F5344CB8AC3E}">
        <p14:creationId xmlns="" xmlns:p14="http://schemas.microsoft.com/office/powerpoint/2010/main" val="2569475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Kampa Bhai Vocational Training Institute Ltd.</a:t>
            </a:r>
            <a:endParaRPr lang="en-US" dirty="0"/>
          </a:p>
        </p:txBody>
      </p:sp>
      <p:sp>
        <p:nvSpPr>
          <p:cNvPr id="8" name="TextBox 7"/>
          <p:cNvSpPr txBox="1"/>
          <p:nvPr/>
        </p:nvSpPr>
        <p:spPr>
          <a:xfrm>
            <a:off x="762000" y="432486"/>
            <a:ext cx="6248400"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defPPr>
              <a:defRPr lang="en-US"/>
            </a:defPPr>
            <a:lvl1pPr algn="just">
              <a:defRPr sz="2000"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Tie ups &amp; collaboration:-</a:t>
            </a:r>
          </a:p>
        </p:txBody>
      </p:sp>
      <p:pic>
        <p:nvPicPr>
          <p:cNvPr id="9"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086601" y="467218"/>
            <a:ext cx="1295399" cy="3709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762000" y="838200"/>
            <a:ext cx="7543800" cy="5262979"/>
          </a:xfrm>
          <a:prstGeom prst="rect">
            <a:avLst/>
          </a:prstGeom>
        </p:spPr>
        <p:txBody>
          <a:bodyPr wrap="square">
            <a:spAutoFit/>
          </a:bodyPr>
          <a:lstStyle/>
          <a:p>
            <a:pPr marL="285750" indent="-285750" algn="just">
              <a:buFont typeface="Arial" pitchFamily="34" charset="0"/>
              <a:buChar char="•"/>
            </a:pPr>
            <a:r>
              <a:rPr lang="en-US" sz="1400" dirty="0" smtClean="0">
                <a:solidFill>
                  <a:srgbClr val="002060"/>
                </a:solidFill>
                <a:cs typeface="Calibri" pitchFamily="34" charset="0"/>
              </a:rPr>
              <a:t>VTP </a:t>
            </a:r>
            <a:r>
              <a:rPr lang="en-US" sz="1400" dirty="0">
                <a:solidFill>
                  <a:srgbClr val="002060"/>
                </a:solidFill>
                <a:cs typeface="Calibri" pitchFamily="34" charset="0"/>
              </a:rPr>
              <a:t>Under DGE&amp;T, Ministry of Labour &amp; Employment Govt. of India, SPIU, </a:t>
            </a:r>
            <a:r>
              <a:rPr lang="en-US" sz="1400" dirty="0" smtClean="0">
                <a:solidFill>
                  <a:srgbClr val="002060"/>
                </a:solidFill>
                <a:cs typeface="Calibri" pitchFamily="34" charset="0"/>
              </a:rPr>
              <a:t>DTE&amp;T, Govt</a:t>
            </a:r>
            <a:r>
              <a:rPr lang="en-US" sz="1400" dirty="0">
                <a:solidFill>
                  <a:srgbClr val="002060"/>
                </a:solidFill>
                <a:cs typeface="Calibri" pitchFamily="34" charset="0"/>
              </a:rPr>
              <a:t>. of Odisha</a:t>
            </a:r>
            <a:r>
              <a:rPr lang="en-US" sz="1400" dirty="0" smtClean="0">
                <a:solidFill>
                  <a:srgbClr val="002060"/>
                </a:solidFill>
                <a:cs typeface="Calibri" pitchFamily="34" charset="0"/>
              </a:rPr>
              <a:t>.</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Accredited Training Centre for EDP under PMEGP, KVIC &amp; KVIB under Ministry of MSME, Govt. of India and Directorate of Industry, Ministry of Skill Development &amp; Entrepreneurship, Govt. of India.</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Alliances </a:t>
            </a:r>
            <a:r>
              <a:rPr lang="en-US" sz="1400" dirty="0">
                <a:solidFill>
                  <a:srgbClr val="002060"/>
                </a:solidFill>
                <a:cs typeface="Calibri" pitchFamily="34" charset="0"/>
              </a:rPr>
              <a:t>with leading university like </a:t>
            </a:r>
            <a:r>
              <a:rPr lang="en-US" sz="1400" dirty="0" smtClean="0">
                <a:solidFill>
                  <a:srgbClr val="002060"/>
                </a:solidFill>
                <a:cs typeface="Calibri" pitchFamily="34" charset="0"/>
              </a:rPr>
              <a:t>NIOS</a:t>
            </a:r>
            <a:r>
              <a:rPr lang="en-US" sz="1400" dirty="0">
                <a:solidFill>
                  <a:srgbClr val="002060"/>
                </a:solidFill>
                <a:cs typeface="Calibri" pitchFamily="34" charset="0"/>
              </a:rPr>
              <a:t>, IGNOU and </a:t>
            </a:r>
            <a:r>
              <a:rPr lang="en-US" sz="1400" dirty="0" err="1" smtClean="0">
                <a:solidFill>
                  <a:srgbClr val="002060"/>
                </a:solidFill>
                <a:cs typeface="Calibri" pitchFamily="34" charset="0"/>
              </a:rPr>
              <a:t>Sambalpur</a:t>
            </a:r>
            <a:r>
              <a:rPr lang="en-US" sz="1400" dirty="0" smtClean="0">
                <a:solidFill>
                  <a:srgbClr val="002060"/>
                </a:solidFill>
                <a:cs typeface="Calibri" pitchFamily="34" charset="0"/>
              </a:rPr>
              <a:t> University.</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District </a:t>
            </a:r>
            <a:r>
              <a:rPr lang="en-US" sz="1400" dirty="0">
                <a:solidFill>
                  <a:srgbClr val="002060"/>
                </a:solidFill>
                <a:cs typeface="Calibri" pitchFamily="34" charset="0"/>
              </a:rPr>
              <a:t>Planning </a:t>
            </a:r>
            <a:r>
              <a:rPr lang="en-US" sz="1400" dirty="0" smtClean="0">
                <a:solidFill>
                  <a:srgbClr val="002060"/>
                </a:solidFill>
                <a:cs typeface="Calibri" pitchFamily="34" charset="0"/>
              </a:rPr>
              <a:t>Office</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District </a:t>
            </a:r>
            <a:r>
              <a:rPr lang="en-US" sz="1400" dirty="0">
                <a:solidFill>
                  <a:srgbClr val="002060"/>
                </a:solidFill>
                <a:cs typeface="Calibri" pitchFamily="34" charset="0"/>
              </a:rPr>
              <a:t>Chamber of </a:t>
            </a:r>
            <a:r>
              <a:rPr lang="en-US" sz="1400" dirty="0" smtClean="0">
                <a:solidFill>
                  <a:srgbClr val="002060"/>
                </a:solidFill>
                <a:cs typeface="Calibri" pitchFamily="34" charset="0"/>
              </a:rPr>
              <a:t>Commerce</a:t>
            </a:r>
          </a:p>
          <a:p>
            <a:pPr marL="285750" indent="-285750" algn="just"/>
            <a:endParaRPr lang="en-US" sz="1400" dirty="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National </a:t>
            </a:r>
            <a:r>
              <a:rPr lang="en-US" sz="1400" dirty="0">
                <a:solidFill>
                  <a:srgbClr val="002060"/>
                </a:solidFill>
                <a:cs typeface="Calibri" pitchFamily="34" charset="0"/>
              </a:rPr>
              <a:t>Skill Development Corporation (NSDC) and </a:t>
            </a:r>
            <a:r>
              <a:rPr lang="en-US" sz="1400" dirty="0" smtClean="0">
                <a:solidFill>
                  <a:srgbClr val="002060"/>
                </a:solidFill>
                <a:cs typeface="Calibri" pitchFamily="34" charset="0"/>
              </a:rPr>
              <a:t>Sector Skill Council (SSC), Ministry of Skill Development &amp; Entrepreneurship, Govt. of India</a:t>
            </a:r>
          </a:p>
          <a:p>
            <a:pPr marL="285750" indent="-285750" algn="just"/>
            <a:endParaRPr lang="en-US" sz="1400" dirty="0" smtClean="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NDLM under Ministry of Communications and Information Technology Govt. of India and Dept. of  Electronics and IT. </a:t>
            </a:r>
          </a:p>
          <a:p>
            <a:pPr marL="285750" indent="-285750" algn="just"/>
            <a:endParaRPr lang="en-US" sz="1400" dirty="0" smtClean="0">
              <a:solidFill>
                <a:srgbClr val="002060"/>
              </a:solidFill>
              <a:cs typeface="Calibri" pitchFamily="34" charset="0"/>
            </a:endParaRPr>
          </a:p>
          <a:p>
            <a:pPr marL="285750" indent="-285750" algn="just">
              <a:buFont typeface="Arial" pitchFamily="34" charset="0"/>
              <a:buChar char="•"/>
            </a:pPr>
            <a:r>
              <a:rPr lang="en-US" sz="1400" dirty="0" smtClean="0">
                <a:solidFill>
                  <a:srgbClr val="002060"/>
                </a:solidFill>
                <a:cs typeface="Calibri" pitchFamily="34" charset="0"/>
              </a:rPr>
              <a:t>National Urban Livelihood Mission (NULM) under Ministry of Housing &amp; Urban Poverty Alleviation, Govt. of India in different district of Odisha and also Odisha Urban Livelihood Mission (OULM) under Ministry of Housing &amp; Urban development dept. Govt. of Odisha. And recently we had tied up with Govt. of Jharkhand, Govt. of West Bengal and Different Ministry of State and Central Govt. for different Projects.</a:t>
            </a:r>
            <a:endParaRPr lang="en-US" sz="1400" dirty="0">
              <a:solidFill>
                <a:srgbClr val="002060"/>
              </a:solidFill>
              <a:cs typeface="Calibri" pitchFamily="34" charset="0"/>
            </a:endParaRPr>
          </a:p>
        </p:txBody>
      </p:sp>
    </p:spTree>
    <p:extLst>
      <p:ext uri="{BB962C8B-B14F-4D97-AF65-F5344CB8AC3E}">
        <p14:creationId xmlns="" xmlns:p14="http://schemas.microsoft.com/office/powerpoint/2010/main" val="3290768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emplate/>
  <TotalTime>1706</TotalTime>
  <Words>2782</Words>
  <Application>Microsoft Office PowerPoint</Application>
  <PresentationFormat>On-screen Show (4:3)</PresentationFormat>
  <Paragraphs>301</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NewsPrint</vt:lpstr>
      <vt:lpstr>Kampa Bhai  Vocational Training Institute Limited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vector>
  </TitlesOfParts>
  <Company>Ericsson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maa</cp:lastModifiedBy>
  <cp:revision>204</cp:revision>
  <cp:lastPrinted>2016-06-06T10:47:20Z</cp:lastPrinted>
  <dcterms:created xsi:type="dcterms:W3CDTF">2015-04-14T08:20:02Z</dcterms:created>
  <dcterms:modified xsi:type="dcterms:W3CDTF">2016-08-02T08:02:38Z</dcterms:modified>
</cp:coreProperties>
</file>